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wdp" ContentType="image/vnd.ms-photo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2"/>
  </p:notesMasterIdLst>
  <p:sldIdLst>
    <p:sldId id="284" r:id="rId2"/>
    <p:sldId id="298" r:id="rId3"/>
    <p:sldId id="314" r:id="rId4"/>
    <p:sldId id="296" r:id="rId5"/>
    <p:sldId id="297" r:id="rId6"/>
    <p:sldId id="299" r:id="rId7"/>
    <p:sldId id="310" r:id="rId8"/>
    <p:sldId id="300" r:id="rId9"/>
    <p:sldId id="312" r:id="rId10"/>
    <p:sldId id="316" r:id="rId11"/>
  </p:sldIdLst>
  <p:sldSz cx="9144000" cy="6858000" type="screen4x3"/>
  <p:notesSz cx="6858000" cy="9144000"/>
  <p:custDataLst>
    <p:tags r:id="rId1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teve Strebl" initials="S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A983"/>
    <a:srgbClr val="8E8566"/>
    <a:srgbClr val="FAFAFA"/>
    <a:srgbClr val="F7F7F7"/>
    <a:srgbClr val="F9F9F9"/>
    <a:srgbClr val="F2F2F2"/>
    <a:srgbClr val="EEEEEE"/>
    <a:srgbClr val="EAEAEA"/>
    <a:srgbClr val="FFF27F"/>
    <a:srgbClr val="FFF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 Středně sytá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Styl Světlá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Bez stylu, bez mřížky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403"/>
    <p:restoredTop sz="81022"/>
  </p:normalViewPr>
  <p:slideViewPr>
    <p:cSldViewPr snapToGrid="0" snapToObjects="1">
      <p:cViewPr>
        <p:scale>
          <a:sx n="99" d="100"/>
          <a:sy n="99" d="100"/>
        </p:scale>
        <p:origin x="3096" y="1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tags" Target="tags/tag1.xml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hdphoto1.wdp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>
              <a:defRPr sz="1200"/>
            </a:lvl1pPr>
          </a:lstStyle>
          <a:p>
            <a:endParaRPr lang="cs-CZ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F1A113-1192-8942-9E42-1C9E98BEFBEF}" type="datetimeFigureOut">
              <a:rPr lang="cs-CZ" smtClean="0"/>
              <a:pPr/>
              <a:t>16.06.17</a:t>
            </a:fld>
            <a:endParaRPr lang="cs-CZ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>
              <a:defRPr sz="1200"/>
            </a:lvl1pPr>
          </a:lstStyle>
          <a:p>
            <a:endParaRPr lang="cs-C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4C9B38-2396-4F45-B6EA-4A5156482BAA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8226372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cs-CZ" dirty="0" smtClean="0"/>
              <a:t>Už jste unavení</a:t>
            </a:r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9B38-2396-4F45-B6EA-4A5156482BAA}" type="slidenum">
              <a:rPr lang="cs-CZ" smtClean="0"/>
              <a:pPr/>
              <a:t>1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99032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9B38-2396-4F45-B6EA-4A5156482BAA}" type="slidenum">
              <a:rPr lang="cs-CZ" smtClean="0"/>
              <a:pPr/>
              <a:t>4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5565220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dirty="0" smtClean="0"/>
              <a:t>Faux pas:</a:t>
            </a:r>
            <a:r>
              <a:rPr lang="cs-CZ" baseline="0" dirty="0" smtClean="0"/>
              <a:t> </a:t>
            </a:r>
          </a:p>
          <a:p>
            <a:pPr marL="228600" indent="-228600">
              <a:buAutoNum type="arabicParenR"/>
            </a:pPr>
            <a:r>
              <a:rPr lang="cs-CZ" baseline="0" dirty="0" smtClean="0"/>
              <a:t>ODS </a:t>
            </a:r>
            <a:r>
              <a:rPr lang="mr-IN" baseline="0" dirty="0" smtClean="0"/>
              <a:t>–</a:t>
            </a:r>
            <a:r>
              <a:rPr lang="cs-CZ" baseline="0" dirty="0" smtClean="0"/>
              <a:t> Nekontrolovatelný výpadek ve výběru daní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cs-CZ" baseline="0" dirty="0" smtClean="0"/>
              <a:t>ODS </a:t>
            </a:r>
            <a:r>
              <a:rPr lang="mr-IN" baseline="0" dirty="0" smtClean="0"/>
              <a:t>–</a:t>
            </a:r>
            <a:r>
              <a:rPr lang="cs-CZ" baseline="0" dirty="0" smtClean="0"/>
              <a:t> vyvádění zisku přes zaměstnanecký poměr </a:t>
            </a:r>
            <a:r>
              <a:rPr lang="mr-IN" baseline="0" dirty="0" smtClean="0"/>
              <a:t>–</a:t>
            </a:r>
            <a:r>
              <a:rPr lang="cs-CZ" baseline="0" dirty="0" smtClean="0"/>
              <a:t> daň je menší než 19%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cs-CZ" baseline="0" dirty="0" smtClean="0"/>
              <a:t>ČSSD </a:t>
            </a:r>
            <a:r>
              <a:rPr lang="mr-IN" baseline="0" dirty="0" smtClean="0"/>
              <a:t>–</a:t>
            </a:r>
            <a:r>
              <a:rPr lang="cs-CZ" baseline="0" dirty="0" smtClean="0"/>
              <a:t> zvýšení zdanění práce (v sumě)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arenR"/>
              <a:tabLst/>
              <a:defRPr/>
            </a:pPr>
            <a:r>
              <a:rPr lang="cs-CZ" baseline="0" dirty="0" smtClean="0"/>
              <a:t>ČSSD </a:t>
            </a:r>
            <a:r>
              <a:rPr lang="mr-IN" baseline="0" dirty="0" smtClean="0"/>
              <a:t>–</a:t>
            </a:r>
            <a:r>
              <a:rPr lang="cs-CZ" baseline="0" dirty="0" smtClean="0"/>
              <a:t> útok na občany s příjmem mezi 50 </a:t>
            </a:r>
            <a:r>
              <a:rPr lang="mr-IN" baseline="0" dirty="0" smtClean="0"/>
              <a:t>–</a:t>
            </a:r>
            <a:r>
              <a:rPr lang="cs-CZ" baseline="0" dirty="0" smtClean="0"/>
              <a:t> 112 tis. korunami</a:t>
            </a:r>
          </a:p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4C9B38-2396-4F45-B6EA-4A5156482BAA}" type="slidenum">
              <a:rPr lang="cs-CZ" smtClean="0"/>
              <a:pPr/>
              <a:t>8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359044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2.vml"/><Relationship Id="rId2" Type="http://schemas.openxmlformats.org/officeDocument/2006/relationships/tags" Target="../tags/tag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0" indent="0" algn="ctr">
              <a:buNone/>
              <a:defRPr sz="2000"/>
            </a:lvl2pPr>
            <a:lvl3pPr marL="914338" indent="0" algn="ctr">
              <a:buNone/>
              <a:defRPr sz="1800"/>
            </a:lvl3pPr>
            <a:lvl4pPr marL="1371508" indent="0" algn="ctr">
              <a:buNone/>
              <a:defRPr sz="1600"/>
            </a:lvl4pPr>
            <a:lvl5pPr marL="1828678" indent="0" algn="ctr">
              <a:buNone/>
              <a:defRPr sz="1600"/>
            </a:lvl5pPr>
            <a:lvl6pPr marL="2285847" indent="0" algn="ctr">
              <a:buNone/>
              <a:defRPr sz="1600"/>
            </a:lvl6pPr>
            <a:lvl7pPr marL="2743017" indent="0" algn="ctr">
              <a:buNone/>
              <a:defRPr sz="1600"/>
            </a:lvl7pPr>
            <a:lvl8pPr marL="3200187" indent="0" algn="ctr">
              <a:buNone/>
              <a:defRPr sz="1600"/>
            </a:lvl8pPr>
            <a:lvl9pPr marL="3657355" indent="0" algn="ctr">
              <a:buNone/>
              <a:defRPr sz="1600"/>
            </a:lvl9pPr>
          </a:lstStyle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subtitle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7" y="365125"/>
            <a:ext cx="1971675" cy="5811838"/>
          </a:xfrm>
        </p:spPr>
        <p:txBody>
          <a:bodyPr vert="eaVert"/>
          <a:lstStyle/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365125"/>
            <a:ext cx="5800725" cy="5811838"/>
          </a:xfrm>
        </p:spPr>
        <p:txBody>
          <a:bodyPr vert="eaVert"/>
          <a:lstStyle/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88093275"/>
              </p:ext>
            </p:ext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0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15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323268"/>
            <a:ext cx="7886700" cy="934884"/>
          </a:xfrm>
          <a:noFill/>
        </p:spPr>
        <p:txBody>
          <a:bodyPr wrap="square" lIns="0" tIns="0" rIns="0" bIns="0" anchor="b">
            <a:no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1489589"/>
            <a:ext cx="7886700" cy="4651519"/>
          </a:xfrm>
        </p:spPr>
        <p:txBody>
          <a:bodyPr wrap="square" lIns="0" tIns="0" rIns="0" bIns="0">
            <a:norm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1700"/>
            </a:lvl1pPr>
            <a:lvl2pPr>
              <a:lnSpc>
                <a:spcPct val="100000"/>
              </a:lnSpc>
              <a:spcAft>
                <a:spcPts val="600"/>
              </a:spcAft>
              <a:defRPr sz="1700"/>
            </a:lvl2pPr>
            <a:lvl3pPr>
              <a:lnSpc>
                <a:spcPct val="100000"/>
              </a:lnSpc>
              <a:spcAft>
                <a:spcPts val="600"/>
              </a:spcAft>
              <a:defRPr sz="1700"/>
            </a:lvl3pPr>
            <a:lvl4pPr>
              <a:lnSpc>
                <a:spcPct val="100000"/>
              </a:lnSpc>
              <a:spcAft>
                <a:spcPts val="600"/>
              </a:spcAft>
              <a:defRPr sz="1700"/>
            </a:lvl4pPr>
            <a:lvl5pPr>
              <a:lnSpc>
                <a:spcPct val="100000"/>
              </a:lnSpc>
              <a:spcAft>
                <a:spcPts val="600"/>
              </a:spcAft>
              <a:defRPr sz="1700"/>
            </a:lvl5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8650" y="6320496"/>
            <a:ext cx="4567817" cy="365125"/>
          </a:xfrm>
        </p:spPr>
        <p:txBody>
          <a:bodyPr lIns="0"/>
          <a:lstStyle>
            <a:lvl1pPr algn="l">
              <a:defRPr sz="1051"/>
            </a:lvl1pPr>
          </a:lstStyle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1" y="6320496"/>
            <a:ext cx="2057400" cy="365125"/>
          </a:xfrm>
        </p:spPr>
        <p:txBody>
          <a:bodyPr lIns="0" tIns="0" rIns="0" bIns="0"/>
          <a:lstStyle>
            <a:lvl1pPr>
              <a:defRPr sz="1051"/>
            </a:lvl1pPr>
          </a:lstStyle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90" y="1709740"/>
            <a:ext cx="7886700" cy="2852737"/>
          </a:xfrm>
        </p:spPr>
        <p:txBody>
          <a:bodyPr anchor="b"/>
          <a:lstStyle>
            <a:lvl1pPr>
              <a:defRPr sz="5999"/>
            </a:lvl1pPr>
          </a:lstStyle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90" y="4589466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17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3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0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7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4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18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35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1" y="1825625"/>
            <a:ext cx="3886200" cy="4351338"/>
          </a:xfrm>
        </p:spPr>
        <p:txBody>
          <a:bodyPr/>
          <a:lstStyle/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1825625"/>
            <a:ext cx="3886200" cy="4351338"/>
          </a:xfrm>
        </p:spPr>
        <p:txBody>
          <a:bodyPr/>
          <a:lstStyle/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3" y="365127"/>
            <a:ext cx="7886700" cy="1325563"/>
          </a:xfrm>
        </p:spPr>
        <p:txBody>
          <a:bodyPr/>
          <a:lstStyle/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4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0" indent="0">
              <a:buNone/>
              <a:defRPr sz="2000" b="1"/>
            </a:lvl2pPr>
            <a:lvl3pPr marL="914338" indent="0">
              <a:buNone/>
              <a:defRPr sz="1800" b="1"/>
            </a:lvl3pPr>
            <a:lvl4pPr marL="1371508" indent="0">
              <a:buNone/>
              <a:defRPr sz="1600" b="1"/>
            </a:lvl4pPr>
            <a:lvl5pPr marL="1828678" indent="0">
              <a:buNone/>
              <a:defRPr sz="1600" b="1"/>
            </a:lvl5pPr>
            <a:lvl6pPr marL="2285847" indent="0">
              <a:buNone/>
              <a:defRPr sz="1600" b="1"/>
            </a:lvl6pPr>
            <a:lvl7pPr marL="2743017" indent="0">
              <a:buNone/>
              <a:defRPr sz="1600" b="1"/>
            </a:lvl7pPr>
            <a:lvl8pPr marL="3200187" indent="0">
              <a:buNone/>
              <a:defRPr sz="1600" b="1"/>
            </a:lvl8pPr>
            <a:lvl9pPr marL="3657355" indent="0">
              <a:buNone/>
              <a:defRPr sz="1600" b="1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6"/>
            <a:ext cx="3868340" cy="3684588"/>
          </a:xfrm>
        </p:spPr>
        <p:txBody>
          <a:bodyPr/>
          <a:lstStyle/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3" y="1681164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0" indent="0">
              <a:buNone/>
              <a:defRPr sz="2000" b="1"/>
            </a:lvl2pPr>
            <a:lvl3pPr marL="914338" indent="0">
              <a:buNone/>
              <a:defRPr sz="1800" b="1"/>
            </a:lvl3pPr>
            <a:lvl4pPr marL="1371508" indent="0">
              <a:buNone/>
              <a:defRPr sz="1600" b="1"/>
            </a:lvl4pPr>
            <a:lvl5pPr marL="1828678" indent="0">
              <a:buNone/>
              <a:defRPr sz="1600" b="1"/>
            </a:lvl5pPr>
            <a:lvl6pPr marL="2285847" indent="0">
              <a:buNone/>
              <a:defRPr sz="1600" b="1"/>
            </a:lvl6pPr>
            <a:lvl7pPr marL="2743017" indent="0">
              <a:buNone/>
              <a:defRPr sz="1600" b="1"/>
            </a:lvl7pPr>
            <a:lvl8pPr marL="3200187" indent="0">
              <a:buNone/>
              <a:defRPr sz="1600" b="1"/>
            </a:lvl8pPr>
            <a:lvl9pPr marL="3657355" indent="0">
              <a:buNone/>
              <a:defRPr sz="1600" b="1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3" y="2505076"/>
            <a:ext cx="3887391" cy="3684588"/>
          </a:xfrm>
        </p:spPr>
        <p:txBody>
          <a:bodyPr/>
          <a:lstStyle/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3" y="987428"/>
            <a:ext cx="462915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0" indent="0">
              <a:buNone/>
              <a:defRPr sz="1400"/>
            </a:lvl2pPr>
            <a:lvl3pPr marL="914338" indent="0">
              <a:buNone/>
              <a:defRPr sz="1200"/>
            </a:lvl3pPr>
            <a:lvl4pPr marL="1371508" indent="0">
              <a:buNone/>
              <a:defRPr sz="1000"/>
            </a:lvl4pPr>
            <a:lvl5pPr marL="1828678" indent="0">
              <a:buNone/>
              <a:defRPr sz="1000"/>
            </a:lvl5pPr>
            <a:lvl6pPr marL="2285847" indent="0">
              <a:buNone/>
              <a:defRPr sz="1000"/>
            </a:lvl6pPr>
            <a:lvl7pPr marL="2743017" indent="0">
              <a:buNone/>
              <a:defRPr sz="1000"/>
            </a:lvl7pPr>
            <a:lvl8pPr marL="3200187" indent="0">
              <a:buNone/>
              <a:defRPr sz="1000"/>
            </a:lvl8pPr>
            <a:lvl9pPr marL="3657355" indent="0">
              <a:buNone/>
              <a:defRPr sz="1000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3" y="987428"/>
            <a:ext cx="4629151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70" indent="0">
              <a:buNone/>
              <a:defRPr sz="2800"/>
            </a:lvl2pPr>
            <a:lvl3pPr marL="914338" indent="0">
              <a:buNone/>
              <a:defRPr sz="2400"/>
            </a:lvl3pPr>
            <a:lvl4pPr marL="1371508" indent="0">
              <a:buNone/>
              <a:defRPr sz="2000"/>
            </a:lvl4pPr>
            <a:lvl5pPr marL="1828678" indent="0">
              <a:buNone/>
              <a:defRPr sz="2000"/>
            </a:lvl5pPr>
            <a:lvl6pPr marL="2285847" indent="0">
              <a:buNone/>
              <a:defRPr sz="2000"/>
            </a:lvl6pPr>
            <a:lvl7pPr marL="2743017" indent="0">
              <a:buNone/>
              <a:defRPr sz="2000"/>
            </a:lvl7pPr>
            <a:lvl8pPr marL="3200187" indent="0">
              <a:buNone/>
              <a:defRPr sz="2000"/>
            </a:lvl8pPr>
            <a:lvl9pPr marL="3657355" indent="0">
              <a:buNone/>
              <a:defRPr sz="2000"/>
            </a:lvl9pPr>
          </a:lstStyle>
          <a:p>
            <a:r>
              <a:rPr lang="cs-CZ" dirty="0" err="1" smtClean="0"/>
              <a:t>Drag</a:t>
            </a:r>
            <a:r>
              <a:rPr lang="cs-CZ" dirty="0" smtClean="0"/>
              <a:t> </a:t>
            </a:r>
            <a:r>
              <a:rPr lang="cs-CZ" dirty="0" err="1" smtClean="0"/>
              <a:t>picture</a:t>
            </a:r>
            <a:r>
              <a:rPr lang="cs-CZ" dirty="0" smtClean="0"/>
              <a:t> to </a:t>
            </a:r>
            <a:r>
              <a:rPr lang="cs-CZ" dirty="0" err="1" smtClean="0"/>
              <a:t>placeholder</a:t>
            </a:r>
            <a:r>
              <a:rPr lang="cs-CZ" dirty="0" smtClean="0"/>
              <a:t> </a:t>
            </a:r>
            <a:r>
              <a:rPr lang="cs-CZ" dirty="0" err="1" smtClean="0"/>
              <a:t>or</a:t>
            </a:r>
            <a:r>
              <a:rPr lang="cs-CZ" dirty="0" smtClean="0"/>
              <a:t> </a:t>
            </a:r>
            <a:r>
              <a:rPr lang="cs-CZ" dirty="0" err="1" smtClean="0"/>
              <a:t>click</a:t>
            </a:r>
            <a:r>
              <a:rPr lang="cs-CZ" dirty="0" smtClean="0"/>
              <a:t> </a:t>
            </a:r>
            <a:r>
              <a:rPr lang="cs-CZ" dirty="0" err="1" smtClean="0"/>
              <a:t>icon</a:t>
            </a:r>
            <a:r>
              <a:rPr lang="cs-CZ" dirty="0" smtClean="0"/>
              <a:t> to </a:t>
            </a:r>
            <a:r>
              <a:rPr lang="cs-CZ" dirty="0" err="1" smtClean="0"/>
              <a:t>add</a:t>
            </a:r>
            <a:endParaRPr lang="cs-CZ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0" indent="0">
              <a:buNone/>
              <a:defRPr sz="1400"/>
            </a:lvl2pPr>
            <a:lvl3pPr marL="914338" indent="0">
              <a:buNone/>
              <a:defRPr sz="1200"/>
            </a:lvl3pPr>
            <a:lvl4pPr marL="1371508" indent="0">
              <a:buNone/>
              <a:defRPr sz="1000"/>
            </a:lvl4pPr>
            <a:lvl5pPr marL="1828678" indent="0">
              <a:buNone/>
              <a:defRPr sz="1000"/>
            </a:lvl5pPr>
            <a:lvl6pPr marL="2285847" indent="0">
              <a:buNone/>
              <a:defRPr sz="1000"/>
            </a:lvl6pPr>
            <a:lvl7pPr marL="2743017" indent="0">
              <a:buNone/>
              <a:defRPr sz="1000"/>
            </a:lvl7pPr>
            <a:lvl8pPr marL="3200187" indent="0">
              <a:buNone/>
              <a:defRPr sz="1000"/>
            </a:lvl8pPr>
            <a:lvl9pPr marL="3657355" indent="0">
              <a:buNone/>
              <a:defRPr sz="1000"/>
            </a:lvl9pPr>
          </a:lstStyle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vmlDrawing" Target="../drawings/vmlDrawing1.vml"/><Relationship Id="rId14" Type="http://schemas.openxmlformats.org/officeDocument/2006/relationships/tags" Target="../tags/tag2.xml"/><Relationship Id="rId15" Type="http://schemas.openxmlformats.org/officeDocument/2006/relationships/oleObject" Target="../embeddings/oleObject1.bin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 userDrawn="1">
            <p:custDataLst>
              <p:tags r:id="rId14"/>
            </p:custDataLst>
            <p:extLst>
              <p:ext uri="{D42A27DB-BD31-4B8C-83A1-F6EECF244321}">
                <p14:modId xmlns:p14="http://schemas.microsoft.com/office/powerpoint/2010/main" val="2843041926"/>
              </p:ext>
            </p:extLst>
          </p:nvPr>
        </p:nvGraphicFramePr>
        <p:xfrm>
          <a:off x="1589" y="1589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0" name="think-cell Slide" r:id="rId15" imgW="360" imgH="360" progId="">
                  <p:embed/>
                </p:oleObj>
              </mc:Choice>
              <mc:Fallback>
                <p:oleObj name="think-cell Slide" r:id="rId15" imgW="360" imgH="360" progId="">
                  <p:embed/>
                  <p:pic>
                    <p:nvPicPr>
                      <p:cNvPr id="0" name="Picture 17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9" y="1589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1" y="365127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</a:t>
            </a:r>
            <a:r>
              <a:rPr lang="cs-CZ" dirty="0" err="1" smtClean="0"/>
              <a:t>title</a:t>
            </a:r>
            <a:r>
              <a:rPr lang="cs-CZ" dirty="0" smtClean="0"/>
              <a:t> style</a:t>
            </a:r>
            <a:endParaRPr lang="cs-C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1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dirty="0" err="1" smtClean="0"/>
              <a:t>Click</a:t>
            </a:r>
            <a:r>
              <a:rPr lang="cs-CZ" dirty="0" smtClean="0"/>
              <a:t> to </a:t>
            </a:r>
            <a:r>
              <a:rPr lang="cs-CZ" dirty="0" err="1" smtClean="0"/>
              <a:t>edit</a:t>
            </a:r>
            <a:r>
              <a:rPr lang="cs-CZ" dirty="0" smtClean="0"/>
              <a:t> Master text </a:t>
            </a:r>
            <a:r>
              <a:rPr lang="cs-CZ" dirty="0" err="1" smtClean="0"/>
              <a:t>styles</a:t>
            </a:r>
            <a:endParaRPr lang="cs-CZ" dirty="0" smtClean="0"/>
          </a:p>
          <a:p>
            <a:pPr lvl="1"/>
            <a:r>
              <a:rPr lang="cs-CZ" dirty="0" smtClean="0"/>
              <a:t>Second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2"/>
            <a:r>
              <a:rPr lang="cs-CZ" dirty="0" err="1" smtClean="0"/>
              <a:t>Third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3"/>
            <a:r>
              <a:rPr lang="cs-CZ" dirty="0" err="1" smtClean="0"/>
              <a:t>Fourth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 smtClean="0"/>
          </a:p>
          <a:p>
            <a:pPr lvl="4"/>
            <a:r>
              <a:rPr lang="cs-CZ" dirty="0" err="1" smtClean="0"/>
              <a:t>Fifth</a:t>
            </a:r>
            <a:r>
              <a:rPr lang="cs-CZ" dirty="0" smtClean="0"/>
              <a:t> </a:t>
            </a:r>
            <a:r>
              <a:rPr lang="cs-CZ" dirty="0" err="1" smtClean="0"/>
              <a:t>level</a:t>
            </a:r>
            <a:endParaRPr lang="cs-CZ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1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1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1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700BF-2326-DB4F-8F72-13BDA6DF694D}" type="slidenum">
              <a:rPr lang="cs-CZ" smtClean="0"/>
              <a:pPr/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276690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33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5" indent="-228585" algn="l" defTabSz="91433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55" indent="-228585" algn="l" defTabSz="91433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23" indent="-228585" algn="l" defTabSz="91433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93" indent="-228585" algn="l" defTabSz="91433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63" indent="-228585" algn="l" defTabSz="91433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32" indent="-228585" algn="l" defTabSz="91433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02" indent="-228585" algn="l" defTabSz="91433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72" indent="-228585" algn="l" defTabSz="91433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40" indent="-228585" algn="l" defTabSz="91433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0" algn="l" defTabSz="9143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38" algn="l" defTabSz="9143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08" algn="l" defTabSz="9143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78" algn="l" defTabSz="9143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47" algn="l" defTabSz="9143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17" algn="l" defTabSz="9143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87" algn="l" defTabSz="9143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55" algn="l" defTabSz="91433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oleObject" Target="../embeddings/oleObject3.bin"/><Relationship Id="rId5" Type="http://schemas.openxmlformats.org/officeDocument/2006/relationships/image" Target="../media/image1.emf"/><Relationship Id="rId1" Type="http://schemas.openxmlformats.org/officeDocument/2006/relationships/vmlDrawing" Target="../drawings/vmlDrawing3.vml"/><Relationship Id="rId2" Type="http://schemas.openxmlformats.org/officeDocument/2006/relationships/tags" Target="../tags/tag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oleObject" Target="../embeddings/oleObject4.bin"/><Relationship Id="rId6" Type="http://schemas.openxmlformats.org/officeDocument/2006/relationships/image" Target="../media/image1.emf"/><Relationship Id="rId7" Type="http://schemas.openxmlformats.org/officeDocument/2006/relationships/image" Target="../media/image2.png"/><Relationship Id="rId1" Type="http://schemas.openxmlformats.org/officeDocument/2006/relationships/vmlDrawing" Target="../drawings/vmlDrawing4.vml"/><Relationship Id="rId2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563" y="2741387"/>
            <a:ext cx="1262819" cy="1262819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591612" y="2699432"/>
            <a:ext cx="3742441" cy="134672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pPr marL="0" marR="0" lvl="0" indent="0" defTabSz="914338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cs-CZ" sz="32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Daně</a:t>
            </a:r>
            <a:r>
              <a:rPr kumimoji="0" lang="cs-CZ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,</a:t>
            </a:r>
          </a:p>
          <a:p>
            <a:pPr marL="0" marR="0" lvl="0" indent="0" defTabSz="914338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3200" dirty="0" smtClean="0">
                <a:latin typeface="+mj-lt"/>
                <a:ea typeface="+mj-ea"/>
                <a:cs typeface="+mj-cs"/>
              </a:rPr>
              <a:t>které každý</a:t>
            </a:r>
            <a:r>
              <a:rPr lang="cs-CZ" sz="3200" dirty="0">
                <a:latin typeface="+mj-lt"/>
                <a:ea typeface="+mj-ea"/>
                <a:cs typeface="+mj-cs"/>
              </a:rPr>
              <a:t> </a:t>
            </a:r>
            <a:r>
              <a:rPr kumimoji="0" lang="cs-CZ" sz="3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pochopí</a:t>
            </a:r>
            <a:endParaRPr kumimoji="0" lang="cs-CZ" sz="32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432851" y="6116916"/>
            <a:ext cx="2278298" cy="3901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marL="0" marR="0" lvl="0" indent="0" algn="ctr" defTabSz="914338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600" dirty="0" smtClean="0">
                <a:latin typeface="+mj-lt"/>
                <a:ea typeface="+mj-ea"/>
                <a:cs typeface="+mj-cs"/>
              </a:rPr>
              <a:t>pirati.cz/</a:t>
            </a:r>
            <a:r>
              <a:rPr lang="cs-CZ" sz="1600" dirty="0" err="1" smtClean="0">
                <a:latin typeface="+mj-lt"/>
                <a:ea typeface="+mj-ea"/>
                <a:cs typeface="+mj-cs"/>
              </a:rPr>
              <a:t>kalkulacka</a:t>
            </a:r>
            <a:endParaRPr lang="cs-CZ" sz="1600" dirty="0" smtClean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7644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344783"/>
            <a:ext cx="7886700" cy="934884"/>
          </a:xfrm>
        </p:spPr>
        <p:txBody>
          <a:bodyPr/>
          <a:lstStyle/>
          <a:p>
            <a:pPr algn="ctr"/>
            <a:r>
              <a:rPr lang="cs-CZ" dirty="0" smtClean="0"/>
              <a:t>Autoři reformy</a:t>
            </a:r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 smtClean="0"/>
              <a:t>Daně, které každý pochopí</a:t>
            </a:r>
            <a:endParaRPr lang="cs-C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10</a:t>
            </a:fld>
            <a:endParaRPr lang="cs-CZ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536" t="566" r="-6338" b="23537"/>
          <a:stretch/>
        </p:blipFill>
        <p:spPr>
          <a:xfrm>
            <a:off x="3852000" y="1887745"/>
            <a:ext cx="1440000" cy="1440000"/>
          </a:xfrm>
          <a:prstGeom prst="ellipse">
            <a:avLst/>
          </a:prstGeom>
          <a:ln w="19050"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3988507" y="3467829"/>
            <a:ext cx="1166986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500" dirty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Štěpán Štrébl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645465" y="4583079"/>
            <a:ext cx="18530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200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Konzultant,</a:t>
            </a:r>
          </a:p>
          <a:p>
            <a:pPr algn="ctr"/>
            <a:r>
              <a:rPr lang="cs-CZ" sz="1200" b="1" dirty="0" err="1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PricewaterhouseCoopers</a:t>
            </a:r>
            <a:endParaRPr lang="cs-CZ" sz="1200" b="1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774506" y="3894091"/>
            <a:ext cx="1594988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200" i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Ekonomický expert, </a:t>
            </a:r>
          </a:p>
          <a:p>
            <a:pPr algn="ctr"/>
            <a:r>
              <a:rPr lang="cs-CZ" sz="1200" i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volební manažer strany</a:t>
            </a:r>
            <a:endParaRPr lang="cs-CZ" sz="1200" i="1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683135" y="5130432"/>
            <a:ext cx="177773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200" dirty="0" err="1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Development</a:t>
            </a:r>
            <a:r>
              <a:rPr lang="cs-CZ" sz="1200" dirty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cs-CZ" sz="1200" dirty="0" err="1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Studies</a:t>
            </a:r>
            <a:r>
              <a:rPr lang="cs-CZ" sz="1200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,</a:t>
            </a:r>
            <a:endParaRPr lang="cs-CZ" sz="1200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cs-CZ" sz="1200" b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University </a:t>
            </a:r>
            <a:r>
              <a:rPr lang="cs-CZ" sz="1200" b="1" dirty="0" err="1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of</a:t>
            </a:r>
            <a:r>
              <a:rPr lang="cs-CZ" sz="1200" b="1" dirty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 Cambridge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378565" y="5677785"/>
            <a:ext cx="23868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200" dirty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International </a:t>
            </a:r>
            <a:r>
              <a:rPr lang="cs-CZ" sz="1200" dirty="0" err="1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Development</a:t>
            </a:r>
            <a:r>
              <a:rPr lang="cs-CZ" sz="1200" dirty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cs-CZ" sz="1200" dirty="0" err="1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Studies</a:t>
            </a:r>
            <a:r>
              <a:rPr lang="cs-CZ" sz="1200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,</a:t>
            </a:r>
          </a:p>
          <a:p>
            <a:pPr algn="ctr"/>
            <a:r>
              <a:rPr lang="cs-CZ" sz="1200" b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UCLA</a:t>
            </a:r>
            <a:endParaRPr lang="cs-CZ" sz="1200" b="1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769" t="-564" r="-10150" b="16639"/>
          <a:stretch/>
        </p:blipFill>
        <p:spPr>
          <a:xfrm>
            <a:off x="1102085" y="1887745"/>
            <a:ext cx="1440000" cy="1440000"/>
          </a:xfrm>
          <a:prstGeom prst="ellipse">
            <a:avLst/>
          </a:prstGeom>
          <a:ln w="19050">
            <a:solidFill>
              <a:schemeClr val="tx1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1157641" y="3467829"/>
            <a:ext cx="1328890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500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Jakub Michálek</a:t>
            </a:r>
            <a:endParaRPr lang="cs-CZ" sz="1500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81686" y="3894091"/>
            <a:ext cx="128079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200" i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Pražský zastupitel,</a:t>
            </a:r>
          </a:p>
          <a:p>
            <a:pPr algn="ctr"/>
            <a:r>
              <a:rPr lang="cs-CZ" sz="1200" i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právník, fyzik</a:t>
            </a:r>
            <a:endParaRPr lang="cs-CZ" sz="1200" i="1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58257" y="4583079"/>
            <a:ext cx="15276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200" dirty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Právo a právní věda</a:t>
            </a:r>
            <a:r>
              <a:rPr lang="cs-CZ" sz="1200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,</a:t>
            </a:r>
          </a:p>
          <a:p>
            <a:pPr algn="ctr"/>
            <a:r>
              <a:rPr lang="cs-CZ" sz="1200" b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Právnická fakulta UK</a:t>
            </a:r>
            <a:endParaRPr lang="cs-CZ" sz="1200" b="1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6244" y="5130432"/>
            <a:ext cx="239168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200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Teoretická fyzika,</a:t>
            </a:r>
            <a:endParaRPr lang="cs-CZ" sz="1200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cs-CZ" sz="1200" b="1" dirty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Matematicko-fyzikální </a:t>
            </a:r>
            <a:r>
              <a:rPr lang="cs-CZ" sz="1200" b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fakulta </a:t>
            </a:r>
            <a:r>
              <a:rPr lang="cs-CZ" sz="1200" b="1" dirty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UK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109" b="100000" l="353" r="99647"/>
                    </a14:imgEffect>
                    <a14:imgEffect>
                      <a14:colorTemperature colorTemp="6279"/>
                    </a14:imgEffect>
                    <a14:imgEffect>
                      <a14:saturation sat="138000"/>
                    </a14:imgEffect>
                    <a14:imgEffect>
                      <a14:brightnessContrast contrast="-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82" t="-179" r="-3162" b="8601"/>
          <a:stretch/>
        </p:blipFill>
        <p:spPr>
          <a:xfrm>
            <a:off x="6601915" y="1887745"/>
            <a:ext cx="1440000" cy="1440000"/>
          </a:xfrm>
          <a:prstGeom prst="ellipse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6808153" y="3467829"/>
            <a:ext cx="1027525" cy="2308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500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Marek Paris</a:t>
            </a:r>
            <a:endParaRPr lang="cs-CZ" sz="1500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558885" y="3894091"/>
            <a:ext cx="152605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200" i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Student ekonomie, </a:t>
            </a:r>
          </a:p>
          <a:p>
            <a:pPr algn="ctr"/>
            <a:r>
              <a:rPr lang="cs-CZ" sz="1200" i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člen realizačního týmu</a:t>
            </a:r>
            <a:endParaRPr lang="cs-CZ" sz="1200" i="1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627013" y="4583079"/>
            <a:ext cx="13898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200" dirty="0"/>
              <a:t>Applied </a:t>
            </a:r>
            <a:r>
              <a:rPr lang="en-US" sz="1200" dirty="0" smtClean="0"/>
              <a:t>Economics</a:t>
            </a:r>
            <a:r>
              <a:rPr lang="cs-CZ" sz="1200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,</a:t>
            </a:r>
          </a:p>
          <a:p>
            <a:pPr algn="ctr"/>
            <a:r>
              <a:rPr lang="cs-CZ" sz="1200" b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CERGE-EI</a:t>
            </a:r>
            <a:endParaRPr lang="cs-CZ" sz="1200" b="1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372587" y="5130432"/>
            <a:ext cx="18986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cs-CZ" sz="1200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Finance,</a:t>
            </a:r>
            <a:endParaRPr lang="cs-CZ" sz="1200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cs-CZ" sz="1200" b="1" dirty="0" smtClean="0">
                <a:solidFill>
                  <a:sysClr val="windowText" lastClr="000000"/>
                </a:solidFill>
                <a:latin typeface="Arial" charset="0"/>
                <a:ea typeface="Arial" charset="0"/>
                <a:cs typeface="Arial" charset="0"/>
              </a:rPr>
              <a:t>Vysoká škola ekonomická</a:t>
            </a:r>
            <a:endParaRPr lang="cs-CZ" sz="1200" b="1" dirty="0">
              <a:solidFill>
                <a:sysClr val="windowText" lastClr="00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509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Object 13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53668124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60" name="think-cell Slide" r:id="rId4" imgW="360" imgH="360" progId="">
                  <p:embed/>
                </p:oleObj>
              </mc:Choice>
              <mc:Fallback>
                <p:oleObj name="think-cell Slide" r:id="rId4" imgW="360" imgH="360" progId="">
                  <p:embed/>
                  <p:pic>
                    <p:nvPicPr>
                      <p:cNvPr id="0" name="Picture 7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323268"/>
            <a:ext cx="7886700" cy="934884"/>
          </a:xfrm>
        </p:spPr>
        <p:txBody>
          <a:bodyPr/>
          <a:lstStyle/>
          <a:p>
            <a:r>
              <a:rPr lang="cs-CZ" dirty="0"/>
              <a:t>Navrhujeme největší zjednodušení daní od jejich vzniku a největší změnu systému od roku 2008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6" name="Rectangle 5"/>
          <p:cNvSpPr/>
          <p:nvPr/>
        </p:nvSpPr>
        <p:spPr>
          <a:xfrm>
            <a:off x="2992083" y="2585343"/>
            <a:ext cx="3425753" cy="42643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/>
          <a:p>
            <a:r>
              <a:rPr lang="cs-CZ" dirty="0" smtClean="0"/>
              <a:t>Jednoduchost a předvídatelnost</a:t>
            </a:r>
            <a:endParaRPr lang="cs-CZ" dirty="0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2096454" y="2535172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cs-CZ" sz="2400" dirty="0" smtClean="0">
                <a:solidFill>
                  <a:schemeClr val="tx1"/>
                </a:solidFill>
              </a:rPr>
              <a:t>1</a:t>
            </a:r>
            <a:endParaRPr lang="cs-CZ" sz="24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91917" y="3862812"/>
            <a:ext cx="3426053" cy="42643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/>
          <a:p>
            <a:r>
              <a:rPr lang="cs-CZ" dirty="0" smtClean="0"/>
              <a:t>Skutečně rovná daň pro každého</a:t>
            </a:r>
            <a:endParaRPr lang="cs-CZ" dirty="0"/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096288" y="3812641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cs-CZ" sz="2400" dirty="0" smtClean="0">
                <a:solidFill>
                  <a:schemeClr val="tx1"/>
                </a:solidFill>
              </a:rPr>
              <a:t>2</a:t>
            </a:r>
            <a:endParaRPr lang="cs-CZ" sz="24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991917" y="5140280"/>
            <a:ext cx="4889722" cy="426434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/>
          <a:p>
            <a:r>
              <a:rPr lang="cs-CZ" dirty="0" smtClean="0"/>
              <a:t>Snížení zdanění práce o 1,6 procentního bodu</a:t>
            </a:r>
            <a:endParaRPr lang="cs-CZ" dirty="0"/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2096288" y="5090109"/>
            <a:ext cx="540000" cy="540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cs-CZ" sz="2400" dirty="0" smtClean="0">
                <a:solidFill>
                  <a:schemeClr val="tx1"/>
                </a:solidFill>
              </a:rPr>
              <a:t>3</a:t>
            </a:r>
            <a:endParaRPr lang="cs-CZ" sz="2400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28650" y="1729762"/>
            <a:ext cx="4385816" cy="2616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Aft>
                <a:spcPts val="3600"/>
              </a:spcAft>
            </a:pPr>
            <a:r>
              <a:rPr lang="cs-CZ" sz="1700" b="1" dirty="0" smtClean="0"/>
              <a:t>Hlavní cíle reformy:</a:t>
            </a:r>
            <a:endParaRPr lang="cs-CZ" sz="17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2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016771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Složitý systém netransparentních sazeb nahradí jedna, skutečně rovná daň 47 %</a:t>
            </a:r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3</a:t>
            </a:fld>
            <a:endParaRPr lang="cs-CZ" dirty="0"/>
          </a:p>
        </p:txBody>
      </p:sp>
      <p:sp>
        <p:nvSpPr>
          <p:cNvPr id="6" name="Oval 5"/>
          <p:cNvSpPr/>
          <p:nvPr/>
        </p:nvSpPr>
        <p:spPr>
          <a:xfrm>
            <a:off x="1310766" y="1480603"/>
            <a:ext cx="1491765" cy="149176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cs-CZ" sz="2500" dirty="0" smtClean="0">
                <a:solidFill>
                  <a:sysClr val="windowText" lastClr="000000"/>
                </a:solidFill>
              </a:rPr>
              <a:t>15 %</a:t>
            </a:r>
            <a:endParaRPr lang="cs-CZ" sz="2500" dirty="0">
              <a:solidFill>
                <a:sysClr val="windowText" lastClr="000000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707263" y="3018507"/>
            <a:ext cx="1805036" cy="180503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cs-CZ" sz="3000" dirty="0" smtClean="0">
                <a:solidFill>
                  <a:sysClr val="windowText" lastClr="000000"/>
                </a:solidFill>
              </a:rPr>
              <a:t>25 %*</a:t>
            </a:r>
            <a:endParaRPr lang="cs-CZ" sz="3000" dirty="0">
              <a:solidFill>
                <a:sysClr val="windowText" lastClr="000000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3047739" y="2025974"/>
            <a:ext cx="899015" cy="899015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cs-CZ" sz="1600" smtClean="0">
                <a:solidFill>
                  <a:sysClr val="windowText" lastClr="000000"/>
                </a:solidFill>
              </a:rPr>
              <a:t>4,5 %*</a:t>
            </a:r>
            <a:endParaRPr lang="cs-CZ" sz="1600" dirty="0">
              <a:solidFill>
                <a:sysClr val="windowText" lastClr="000000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1830823" y="4210753"/>
            <a:ext cx="1071575" cy="1071575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cs-CZ" sz="2000" dirty="0" smtClean="0">
                <a:solidFill>
                  <a:sysClr val="windowText" lastClr="000000"/>
                </a:solidFill>
              </a:rPr>
              <a:t>6,5 %*</a:t>
            </a:r>
            <a:endParaRPr lang="cs-CZ" sz="2000" dirty="0">
              <a:solidFill>
                <a:sysClr val="windowText" lastClr="00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2557323" y="2738591"/>
            <a:ext cx="1120785" cy="1120785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cs-CZ" sz="2500" dirty="0" smtClean="0">
                <a:solidFill>
                  <a:sysClr val="windowText" lastClr="000000"/>
                </a:solidFill>
              </a:rPr>
              <a:t>9 %*</a:t>
            </a:r>
            <a:endParaRPr lang="cs-CZ" sz="2500" dirty="0">
              <a:solidFill>
                <a:sysClr val="windowText" lastClr="000000"/>
              </a:solidFill>
            </a:endParaRPr>
          </a:p>
        </p:txBody>
      </p:sp>
      <p:sp>
        <p:nvSpPr>
          <p:cNvPr id="12" name="Oval 11"/>
          <p:cNvSpPr/>
          <p:nvPr/>
        </p:nvSpPr>
        <p:spPr>
          <a:xfrm>
            <a:off x="3047739" y="3984715"/>
            <a:ext cx="1055708" cy="1055708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cs-CZ" sz="2000" dirty="0" smtClean="0">
                <a:solidFill>
                  <a:sysClr val="windowText" lastClr="000000"/>
                </a:solidFill>
              </a:rPr>
              <a:t>7 %*</a:t>
            </a:r>
            <a:endParaRPr lang="cs-CZ" sz="2000" dirty="0">
              <a:solidFill>
                <a:sysClr val="windowText" lastClr="000000"/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5892941" y="2254396"/>
            <a:ext cx="2184093" cy="2184093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cs-CZ" sz="4000" dirty="0" smtClean="0">
                <a:solidFill>
                  <a:sysClr val="windowText" lastClr="000000"/>
                </a:solidFill>
              </a:rPr>
              <a:t>47 %</a:t>
            </a:r>
            <a:endParaRPr lang="cs-CZ" sz="2800" dirty="0">
              <a:solidFill>
                <a:sysClr val="windowText" lastClr="000000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V="1">
            <a:off x="4362272" y="3370024"/>
            <a:ext cx="852217" cy="0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144" y="2197246"/>
            <a:ext cx="662923" cy="66292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628650" y="6226961"/>
            <a:ext cx="7732926" cy="1692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Aft>
                <a:spcPts val="3600"/>
              </a:spcAft>
            </a:pPr>
            <a:r>
              <a:rPr lang="cs-CZ" sz="1100" dirty="0" smtClean="0"/>
              <a:t>*základem pro výpočet je hrubá mzda</a:t>
            </a:r>
            <a:endParaRPr lang="cs-CZ" sz="1100" dirty="0"/>
          </a:p>
        </p:txBody>
      </p:sp>
      <p:sp>
        <p:nvSpPr>
          <p:cNvPr id="16" name="TextBox 15"/>
          <p:cNvSpPr txBox="1"/>
          <p:nvPr/>
        </p:nvSpPr>
        <p:spPr>
          <a:xfrm>
            <a:off x="2088038" y="5565035"/>
            <a:ext cx="824265" cy="5616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300"/>
              </a:spcAft>
            </a:pPr>
            <a:r>
              <a:rPr lang="cs-CZ" sz="1600" dirty="0" smtClean="0"/>
              <a:t>48,6 %</a:t>
            </a:r>
          </a:p>
          <a:p>
            <a:pPr algn="ctr"/>
            <a:r>
              <a:rPr lang="cs-CZ" sz="1200" dirty="0" smtClean="0"/>
              <a:t>(</a:t>
            </a:r>
            <a:r>
              <a:rPr lang="cs-CZ" sz="1200" dirty="0" smtClean="0">
                <a:solidFill>
                  <a:srgbClr val="000000"/>
                </a:solidFill>
              </a:rPr>
              <a:t>33,8 %)</a:t>
            </a:r>
            <a:endParaRPr lang="cs-CZ" sz="1200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09078" y="5486825"/>
            <a:ext cx="2382185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658616" y="5565035"/>
            <a:ext cx="652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cs-CZ" sz="1600" dirty="0" smtClean="0"/>
              <a:t>47 %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5793895" y="5486825"/>
            <a:ext cx="2382185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le 1"/>
          <p:cNvSpPr txBox="1">
            <a:spLocks/>
          </p:cNvSpPr>
          <p:nvPr/>
        </p:nvSpPr>
        <p:spPr>
          <a:xfrm>
            <a:off x="5845838" y="4932058"/>
            <a:ext cx="2278298" cy="3901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marL="0" marR="0" lvl="0" indent="0" algn="ctr" defTabSz="914338" rtl="0" eaLnBrk="1" fontAlgn="auto" latinLnBrk="0" hangingPunct="1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cs-CZ" sz="1400" dirty="0" smtClean="0">
                <a:latin typeface="+mj-lt"/>
                <a:ea typeface="+mj-ea"/>
                <a:cs typeface="+mj-cs"/>
              </a:rPr>
              <a:t>pirati.cz/</a:t>
            </a:r>
            <a:r>
              <a:rPr lang="cs-CZ" sz="1400" dirty="0" err="1" smtClean="0">
                <a:latin typeface="+mj-lt"/>
                <a:ea typeface="+mj-ea"/>
                <a:cs typeface="+mj-cs"/>
              </a:rPr>
              <a:t>kalkulacka</a:t>
            </a:r>
            <a:endParaRPr lang="cs-CZ" sz="1400" dirty="0" smtClean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9236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Object 3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9204972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89" name="think-cell Slide" r:id="rId5" imgW="360" imgH="360" progId="">
                  <p:embed/>
                </p:oleObj>
              </mc:Choice>
              <mc:Fallback>
                <p:oleObj name="think-cell Slide" r:id="rId5" imgW="360" imgH="360" progId="">
                  <p:embed/>
                  <p:pic>
                    <p:nvPicPr>
                      <p:cNvPr id="0" name="Picture 8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323268"/>
            <a:ext cx="7886700" cy="934884"/>
          </a:xfrm>
        </p:spPr>
        <p:txBody>
          <a:bodyPr/>
          <a:lstStyle/>
          <a:p>
            <a:r>
              <a:rPr lang="cs-CZ" dirty="0" smtClean="0"/>
              <a:t>Navrhujeme srozumitelný daňový systém a zrušení hrubé mzdy bez vypovídací hodnoty</a:t>
            </a:r>
            <a:endParaRPr lang="cs-CZ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dirty="0" smtClean="0"/>
              <a:t>Daně, které každý pochopí</a:t>
            </a:r>
            <a:endParaRPr lang="cs-CZ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628651" y="1664166"/>
            <a:ext cx="505035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3460364" y="1970530"/>
            <a:ext cx="2217600" cy="4212364"/>
            <a:chOff x="3461401" y="1970530"/>
            <a:chExt cx="2217600" cy="4212364"/>
          </a:xfrm>
        </p:grpSpPr>
        <p:sp>
          <p:nvSpPr>
            <p:cNvPr id="31" name="Rectangle 30"/>
            <p:cNvSpPr/>
            <p:nvPr/>
          </p:nvSpPr>
          <p:spPr>
            <a:xfrm>
              <a:off x="4267233" y="5813562"/>
              <a:ext cx="605935" cy="369332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cs-CZ" sz="1200" dirty="0" smtClean="0">
                  <a:solidFill>
                    <a:srgbClr val="000000"/>
                  </a:solidFill>
                </a:rPr>
                <a:t>Zdanění </a:t>
              </a:r>
            </a:p>
            <a:p>
              <a:pPr algn="ctr"/>
              <a:r>
                <a:rPr lang="cs-CZ" sz="1200" b="1" dirty="0" smtClean="0">
                  <a:solidFill>
                    <a:srgbClr val="000000"/>
                  </a:solidFill>
                </a:rPr>
                <a:t>33,8 % </a:t>
              </a:r>
              <a:endParaRPr lang="cs-CZ" sz="1200" b="1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461401" y="2347368"/>
              <a:ext cx="2217600" cy="32228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526201" y="2479324"/>
              <a:ext cx="2088000" cy="324000"/>
            </a:xfrm>
            <a:prstGeom prst="rect">
              <a:avLst/>
            </a:prstGeom>
          </p:spPr>
          <p:txBody>
            <a:bodyPr lIns="0" tIns="0" rIns="0" bIns="0" anchor="ctr">
              <a:noAutofit/>
            </a:bodyPr>
            <a:lstStyle/>
            <a:p>
              <a:pPr algn="ctr" fontAlgn="t"/>
              <a:r>
                <a:rPr lang="cs-CZ" sz="1200" dirty="0" smtClean="0">
                  <a:solidFill>
                    <a:srgbClr val="000000"/>
                  </a:solidFill>
                </a:rPr>
                <a:t>Daň z příjmu </a:t>
              </a:r>
            </a:p>
            <a:p>
              <a:pPr algn="ctr" fontAlgn="t"/>
              <a:r>
                <a:rPr lang="cs-CZ" sz="1200" dirty="0" smtClean="0">
                  <a:solidFill>
                    <a:srgbClr val="000000"/>
                  </a:solidFill>
                </a:rPr>
                <a:t>15 % ze </a:t>
              </a:r>
              <a:r>
                <a:rPr lang="cs-CZ" sz="1200" b="1" i="1" dirty="0" smtClean="0">
                  <a:solidFill>
                    <a:srgbClr val="000000"/>
                  </a:solidFill>
                </a:rPr>
                <a:t>superhrubé</a:t>
              </a:r>
              <a:r>
                <a:rPr lang="cs-CZ" sz="1200" dirty="0" smtClean="0">
                  <a:solidFill>
                    <a:srgbClr val="000000"/>
                  </a:solidFill>
                </a:rPr>
                <a:t> mzdy</a:t>
              </a:r>
              <a:endParaRPr lang="cs-CZ" sz="1200" dirty="0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3526201" y="3998775"/>
              <a:ext cx="2088000" cy="369332"/>
            </a:xfrm>
            <a:prstGeom prst="rect">
              <a:avLst/>
            </a:prstGeom>
          </p:spPr>
          <p:txBody>
            <a:bodyPr lIns="0" tIns="0" rIns="0" bIns="0" anchor="ctr">
              <a:spAutoFit/>
            </a:bodyPr>
            <a:lstStyle/>
            <a:p>
              <a:pPr algn="ctr" fontAlgn="t"/>
              <a:r>
                <a:rPr lang="cs-CZ" sz="1200" dirty="0">
                  <a:solidFill>
                    <a:srgbClr val="000000"/>
                  </a:solidFill>
                </a:rPr>
                <a:t>Zdravotní </a:t>
              </a:r>
              <a:r>
                <a:rPr lang="mr-IN" sz="1200" dirty="0">
                  <a:solidFill>
                    <a:srgbClr val="000000"/>
                  </a:solidFill>
                </a:rPr>
                <a:t>–</a:t>
              </a:r>
              <a:r>
                <a:rPr lang="cs-CZ" sz="1200" dirty="0" smtClean="0">
                  <a:solidFill>
                    <a:srgbClr val="000000"/>
                  </a:solidFill>
                </a:rPr>
                <a:t> </a:t>
              </a:r>
              <a:r>
                <a:rPr lang="cs-CZ" sz="1200" dirty="0">
                  <a:solidFill>
                    <a:srgbClr val="000000"/>
                  </a:solidFill>
                </a:rPr>
                <a:t>zaměstnanec </a:t>
              </a:r>
              <a:br>
                <a:rPr lang="cs-CZ" sz="1200" dirty="0">
                  <a:solidFill>
                    <a:srgbClr val="000000"/>
                  </a:solidFill>
                </a:rPr>
              </a:br>
              <a:r>
                <a:rPr lang="cs-CZ" sz="1200" dirty="0">
                  <a:solidFill>
                    <a:srgbClr val="000000"/>
                  </a:solidFill>
                </a:rPr>
                <a:t>4,5 % z </a:t>
              </a:r>
              <a:r>
                <a:rPr lang="cs-CZ" sz="1200" b="1" i="1" dirty="0">
                  <a:solidFill>
                    <a:srgbClr val="000000"/>
                  </a:solidFill>
                </a:rPr>
                <a:t>hrubé</a:t>
              </a:r>
              <a:r>
                <a:rPr lang="cs-CZ" sz="1200" dirty="0">
                  <a:solidFill>
                    <a:srgbClr val="000000"/>
                  </a:solidFill>
                </a:rPr>
                <a:t> mzdy</a:t>
              </a:r>
              <a:endParaRPr lang="cs-CZ" sz="1200" dirty="0"/>
            </a:p>
          </p:txBody>
        </p:sp>
        <p:sp>
          <p:nvSpPr>
            <p:cNvPr id="42" name="Rectangle 41"/>
            <p:cNvSpPr/>
            <p:nvPr/>
          </p:nvSpPr>
          <p:spPr>
            <a:xfrm>
              <a:off x="3526201" y="4512814"/>
              <a:ext cx="2088000" cy="369332"/>
            </a:xfrm>
            <a:prstGeom prst="rect">
              <a:avLst/>
            </a:prstGeom>
          </p:spPr>
          <p:txBody>
            <a:bodyPr lIns="0" tIns="0" rIns="0" bIns="0" anchor="ctr">
              <a:spAutoFit/>
            </a:bodyPr>
            <a:lstStyle/>
            <a:p>
              <a:pPr algn="ctr" fontAlgn="t"/>
              <a:r>
                <a:rPr lang="cs-CZ" sz="1200" dirty="0">
                  <a:solidFill>
                    <a:srgbClr val="000000"/>
                  </a:solidFill>
                </a:rPr>
                <a:t>Zdravotní </a:t>
              </a:r>
              <a:r>
                <a:rPr lang="mr-IN" sz="1200" dirty="0">
                  <a:solidFill>
                    <a:srgbClr val="000000"/>
                  </a:solidFill>
                </a:rPr>
                <a:t>–</a:t>
              </a:r>
              <a:r>
                <a:rPr lang="cs-CZ" sz="1200" dirty="0" smtClean="0">
                  <a:solidFill>
                    <a:srgbClr val="000000"/>
                  </a:solidFill>
                </a:rPr>
                <a:t> zaměstnavatel</a:t>
              </a:r>
              <a:r>
                <a:rPr lang="cs-CZ" sz="1200" dirty="0">
                  <a:solidFill>
                    <a:srgbClr val="000000"/>
                  </a:solidFill>
                </a:rPr>
                <a:t/>
              </a:r>
              <a:br>
                <a:rPr lang="cs-CZ" sz="1200" dirty="0">
                  <a:solidFill>
                    <a:srgbClr val="000000"/>
                  </a:solidFill>
                </a:rPr>
              </a:br>
              <a:r>
                <a:rPr lang="cs-CZ" sz="1200" dirty="0">
                  <a:solidFill>
                    <a:srgbClr val="000000"/>
                  </a:solidFill>
                </a:rPr>
                <a:t>9</a:t>
              </a:r>
              <a:r>
                <a:rPr lang="cs-CZ" sz="1200" dirty="0" smtClean="0">
                  <a:solidFill>
                    <a:srgbClr val="000000"/>
                  </a:solidFill>
                </a:rPr>
                <a:t> </a:t>
              </a:r>
              <a:r>
                <a:rPr lang="cs-CZ" sz="1200" dirty="0">
                  <a:solidFill>
                    <a:srgbClr val="000000"/>
                  </a:solidFill>
                </a:rPr>
                <a:t>% z </a:t>
              </a:r>
              <a:r>
                <a:rPr lang="cs-CZ" sz="1200" b="1" i="1" dirty="0">
                  <a:solidFill>
                    <a:srgbClr val="000000"/>
                  </a:solidFill>
                </a:rPr>
                <a:t>hrubé</a:t>
              </a:r>
              <a:r>
                <a:rPr lang="cs-CZ" sz="1200" dirty="0">
                  <a:solidFill>
                    <a:srgbClr val="000000"/>
                  </a:solidFill>
                </a:rPr>
                <a:t> mzdy</a:t>
              </a:r>
              <a:endParaRPr lang="cs-CZ" sz="1200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526201" y="2993363"/>
              <a:ext cx="2088000" cy="324000"/>
            </a:xfrm>
            <a:prstGeom prst="rect">
              <a:avLst/>
            </a:prstGeom>
          </p:spPr>
          <p:txBody>
            <a:bodyPr wrap="square" lIns="0" tIns="0" rIns="0" bIns="0" anchor="ctr">
              <a:noAutofit/>
            </a:bodyPr>
            <a:lstStyle/>
            <a:p>
              <a:pPr algn="ctr" fontAlgn="t"/>
              <a:r>
                <a:rPr lang="cs-CZ" sz="1200" dirty="0" err="1" smtClean="0">
                  <a:solidFill>
                    <a:srgbClr val="000000"/>
                  </a:solidFill>
                </a:rPr>
                <a:t>x</a:t>
              </a:r>
              <a:endParaRPr lang="cs-CZ" sz="1200" dirty="0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526201" y="3507402"/>
              <a:ext cx="2088000" cy="324000"/>
            </a:xfrm>
            <a:prstGeom prst="rect">
              <a:avLst/>
            </a:prstGeom>
          </p:spPr>
          <p:txBody>
            <a:bodyPr wrap="square" lIns="0" tIns="0" rIns="0" bIns="0" anchor="ctr">
              <a:noAutofit/>
            </a:bodyPr>
            <a:lstStyle/>
            <a:p>
              <a:pPr algn="ctr" fontAlgn="t"/>
              <a:r>
                <a:rPr lang="cs-CZ" sz="1200" dirty="0" smtClean="0">
                  <a:solidFill>
                    <a:srgbClr val="000000"/>
                  </a:solidFill>
                </a:rPr>
                <a:t>x</a:t>
              </a:r>
              <a:endParaRPr lang="cs-CZ" sz="1200" dirty="0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3526201" y="5049520"/>
              <a:ext cx="2088000" cy="324000"/>
            </a:xfrm>
            <a:prstGeom prst="rect">
              <a:avLst/>
            </a:prstGeom>
          </p:spPr>
          <p:txBody>
            <a:bodyPr lIns="0" tIns="0" rIns="0" bIns="0" anchor="ctr">
              <a:spAutoFit/>
            </a:bodyPr>
            <a:lstStyle/>
            <a:p>
              <a:pPr algn="ctr" fontAlgn="t"/>
              <a:r>
                <a:rPr lang="cs-CZ" sz="1200" dirty="0">
                  <a:solidFill>
                    <a:srgbClr val="000000"/>
                  </a:solidFill>
                </a:rPr>
                <a:t>Solidární daň </a:t>
              </a:r>
              <a:endParaRPr lang="cs-CZ" sz="1200" dirty="0"/>
            </a:p>
            <a:p>
              <a:pPr algn="ctr" fontAlgn="t"/>
              <a:r>
                <a:rPr lang="cs-CZ" sz="1200" dirty="0">
                  <a:solidFill>
                    <a:srgbClr val="000000"/>
                  </a:solidFill>
                </a:rPr>
                <a:t>7 % </a:t>
              </a:r>
              <a:r>
                <a:rPr lang="cs-CZ" sz="1200" dirty="0" smtClean="0">
                  <a:solidFill>
                    <a:srgbClr val="000000"/>
                  </a:solidFill>
                </a:rPr>
                <a:t>z </a:t>
              </a:r>
              <a:r>
                <a:rPr lang="cs-CZ" sz="1200" b="1" i="1" dirty="0" smtClean="0">
                  <a:solidFill>
                    <a:srgbClr val="000000"/>
                  </a:solidFill>
                </a:rPr>
                <a:t>hrubé</a:t>
              </a:r>
              <a:r>
                <a:rPr lang="cs-CZ" sz="1200" dirty="0" smtClean="0">
                  <a:solidFill>
                    <a:srgbClr val="000000"/>
                  </a:solidFill>
                </a:rPr>
                <a:t> mzdy</a:t>
              </a:r>
              <a:endParaRPr lang="cs-CZ" sz="1200" dirty="0"/>
            </a:p>
          </p:txBody>
        </p:sp>
        <p:sp>
          <p:nvSpPr>
            <p:cNvPr id="28" name="Isosceles Triangle 27"/>
            <p:cNvSpPr/>
            <p:nvPr/>
          </p:nvSpPr>
          <p:spPr>
            <a:xfrm rot="10800000">
              <a:off x="4158435" y="5470747"/>
              <a:ext cx="823533" cy="181047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461401" y="1970530"/>
              <a:ext cx="2217600" cy="405278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square" lIns="0" tIns="0" rIns="0" bIns="0" anchor="ctr">
              <a:noAutofit/>
            </a:bodyPr>
            <a:lstStyle/>
            <a:p>
              <a:pPr algn="ctr" fontAlgn="t"/>
              <a:r>
                <a:rPr lang="cs-CZ" sz="1200" dirty="0" smtClean="0">
                  <a:solidFill>
                    <a:schemeClr val="bg1"/>
                  </a:solidFill>
                </a:rPr>
                <a:t>Příjem nad </a:t>
              </a:r>
              <a:br>
                <a:rPr lang="cs-CZ" sz="1200" dirty="0" smtClean="0">
                  <a:solidFill>
                    <a:schemeClr val="bg1"/>
                  </a:solidFill>
                </a:rPr>
              </a:br>
              <a:r>
                <a:rPr lang="cs-CZ" sz="1200" dirty="0" smtClean="0">
                  <a:solidFill>
                    <a:schemeClr val="bg1"/>
                  </a:solidFill>
                </a:rPr>
                <a:t>4x rozhodné průměrné mzdy</a:t>
              </a:r>
              <a:endParaRPr lang="cs-CZ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36" name="Rectangle 35"/>
          <p:cNvSpPr/>
          <p:nvPr/>
        </p:nvSpPr>
        <p:spPr>
          <a:xfrm>
            <a:off x="2550044" y="1544778"/>
            <a:ext cx="1207565" cy="2387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smtClean="0">
                <a:solidFill>
                  <a:schemeClr val="tx1"/>
                </a:solidFill>
              </a:rPr>
              <a:t>Dnes</a:t>
            </a:r>
            <a:endParaRPr lang="cs-CZ" sz="1200" dirty="0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28650" y="1970096"/>
            <a:ext cx="2217600" cy="4212798"/>
            <a:chOff x="628651" y="1970096"/>
            <a:chExt cx="2217600" cy="4212798"/>
          </a:xfrm>
        </p:grpSpPr>
        <p:sp>
          <p:nvSpPr>
            <p:cNvPr id="30" name="Rectangle 29"/>
            <p:cNvSpPr/>
            <p:nvPr/>
          </p:nvSpPr>
          <p:spPr>
            <a:xfrm>
              <a:off x="1434483" y="5813562"/>
              <a:ext cx="605935" cy="369332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cs-CZ" sz="1200" dirty="0" smtClean="0">
                  <a:solidFill>
                    <a:srgbClr val="000000"/>
                  </a:solidFill>
                </a:rPr>
                <a:t>Zdanění </a:t>
              </a:r>
            </a:p>
            <a:p>
              <a:pPr algn="ctr"/>
              <a:r>
                <a:rPr lang="cs-CZ" sz="1200" b="1" dirty="0" smtClean="0">
                  <a:solidFill>
                    <a:srgbClr val="000000"/>
                  </a:solidFill>
                </a:rPr>
                <a:t>48,6 % </a:t>
              </a:r>
              <a:endParaRPr lang="cs-CZ" sz="1200" b="1" dirty="0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28651" y="2343649"/>
              <a:ext cx="2217600" cy="32228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693451" y="2475605"/>
              <a:ext cx="2088000" cy="324000"/>
            </a:xfrm>
            <a:prstGeom prst="rect">
              <a:avLst/>
            </a:prstGeom>
          </p:spPr>
          <p:txBody>
            <a:bodyPr wrap="square" lIns="0" tIns="0" rIns="0" bIns="0" anchor="ctr">
              <a:noAutofit/>
            </a:bodyPr>
            <a:lstStyle/>
            <a:p>
              <a:pPr algn="ctr" fontAlgn="t"/>
              <a:r>
                <a:rPr lang="cs-CZ" sz="1200" dirty="0" smtClean="0">
                  <a:solidFill>
                    <a:srgbClr val="000000"/>
                  </a:solidFill>
                </a:rPr>
                <a:t>Daň z příjmu </a:t>
              </a:r>
              <a:br>
                <a:rPr lang="cs-CZ" sz="1200" dirty="0" smtClean="0">
                  <a:solidFill>
                    <a:srgbClr val="000000"/>
                  </a:solidFill>
                </a:rPr>
              </a:br>
              <a:r>
                <a:rPr lang="cs-CZ" sz="1200" dirty="0" smtClean="0">
                  <a:solidFill>
                    <a:srgbClr val="000000"/>
                  </a:solidFill>
                </a:rPr>
                <a:t>15 % ze </a:t>
              </a:r>
              <a:r>
                <a:rPr lang="cs-CZ" sz="1200" b="1" i="1" dirty="0" smtClean="0">
                  <a:solidFill>
                    <a:srgbClr val="000000"/>
                  </a:solidFill>
                </a:rPr>
                <a:t>superhrubé</a:t>
              </a:r>
              <a:r>
                <a:rPr lang="cs-CZ" sz="1200" dirty="0" smtClean="0">
                  <a:solidFill>
                    <a:srgbClr val="000000"/>
                  </a:solidFill>
                </a:rPr>
                <a:t> mzdy</a:t>
              </a:r>
              <a:endParaRPr lang="cs-CZ" sz="1200" dirty="0"/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93451" y="2989644"/>
              <a:ext cx="2088000" cy="324000"/>
            </a:xfrm>
            <a:prstGeom prst="rect">
              <a:avLst/>
            </a:prstGeom>
          </p:spPr>
          <p:txBody>
            <a:bodyPr wrap="square" lIns="0" tIns="0" rIns="0" bIns="0" anchor="ctr">
              <a:noAutofit/>
            </a:bodyPr>
            <a:lstStyle/>
            <a:p>
              <a:pPr algn="ctr" fontAlgn="t"/>
              <a:r>
                <a:rPr lang="cs-CZ" sz="1200" dirty="0" smtClean="0">
                  <a:solidFill>
                    <a:srgbClr val="000000"/>
                  </a:solidFill>
                </a:rPr>
                <a:t>Sociální </a:t>
              </a:r>
              <a:r>
                <a:rPr lang="mr-IN" sz="1200" dirty="0">
                  <a:solidFill>
                    <a:srgbClr val="000000"/>
                  </a:solidFill>
                </a:rPr>
                <a:t>–</a:t>
              </a:r>
              <a:r>
                <a:rPr lang="cs-CZ" sz="1200" dirty="0" smtClean="0">
                  <a:solidFill>
                    <a:srgbClr val="000000"/>
                  </a:solidFill>
                </a:rPr>
                <a:t> zaměstnanec </a:t>
              </a:r>
              <a:r>
                <a:rPr lang="cs-CZ" sz="1200" dirty="0">
                  <a:solidFill>
                    <a:srgbClr val="000000"/>
                  </a:solidFill>
                </a:rPr>
                <a:t/>
              </a:r>
              <a:br>
                <a:rPr lang="cs-CZ" sz="1200" dirty="0">
                  <a:solidFill>
                    <a:srgbClr val="000000"/>
                  </a:solidFill>
                </a:rPr>
              </a:br>
              <a:r>
                <a:rPr lang="cs-CZ" sz="1200" dirty="0">
                  <a:solidFill>
                    <a:srgbClr val="000000"/>
                  </a:solidFill>
                </a:rPr>
                <a:t>6,5 % z </a:t>
              </a:r>
              <a:r>
                <a:rPr lang="cs-CZ" sz="1200" b="1" i="1" dirty="0">
                  <a:solidFill>
                    <a:srgbClr val="000000"/>
                  </a:solidFill>
                </a:rPr>
                <a:t>hrubé </a:t>
              </a:r>
              <a:r>
                <a:rPr lang="cs-CZ" sz="1200" dirty="0">
                  <a:solidFill>
                    <a:srgbClr val="000000"/>
                  </a:solidFill>
                </a:rPr>
                <a:t>mzdy</a:t>
              </a:r>
              <a:endParaRPr lang="cs-CZ" sz="1200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93451" y="3503683"/>
              <a:ext cx="2088000" cy="324000"/>
            </a:xfrm>
            <a:prstGeom prst="rect">
              <a:avLst/>
            </a:prstGeom>
          </p:spPr>
          <p:txBody>
            <a:bodyPr wrap="square" lIns="0" tIns="0" rIns="0" bIns="0" anchor="ctr">
              <a:noAutofit/>
            </a:bodyPr>
            <a:lstStyle/>
            <a:p>
              <a:pPr algn="ctr" fontAlgn="t"/>
              <a:r>
                <a:rPr lang="cs-CZ" sz="1200" dirty="0">
                  <a:solidFill>
                    <a:srgbClr val="000000"/>
                  </a:solidFill>
                </a:rPr>
                <a:t>Sociální </a:t>
              </a:r>
              <a:r>
                <a:rPr lang="mr-IN" sz="1200" dirty="0">
                  <a:solidFill>
                    <a:srgbClr val="000000"/>
                  </a:solidFill>
                </a:rPr>
                <a:t>–</a:t>
              </a:r>
              <a:r>
                <a:rPr lang="cs-CZ" sz="1200" dirty="0" smtClean="0">
                  <a:solidFill>
                    <a:srgbClr val="000000"/>
                  </a:solidFill>
                </a:rPr>
                <a:t> </a:t>
              </a:r>
              <a:r>
                <a:rPr lang="cs-CZ" sz="1200" dirty="0">
                  <a:solidFill>
                    <a:srgbClr val="000000"/>
                  </a:solidFill>
                </a:rPr>
                <a:t>zaměstnavatel  </a:t>
              </a:r>
              <a:br>
                <a:rPr lang="cs-CZ" sz="1200" dirty="0">
                  <a:solidFill>
                    <a:srgbClr val="000000"/>
                  </a:solidFill>
                </a:rPr>
              </a:br>
              <a:r>
                <a:rPr lang="cs-CZ" sz="1200" dirty="0">
                  <a:solidFill>
                    <a:srgbClr val="000000"/>
                  </a:solidFill>
                </a:rPr>
                <a:t>25 % z </a:t>
              </a:r>
              <a:r>
                <a:rPr lang="cs-CZ" sz="1200" b="1" i="1" dirty="0">
                  <a:solidFill>
                    <a:srgbClr val="000000"/>
                  </a:solidFill>
                </a:rPr>
                <a:t>hrubé</a:t>
              </a:r>
              <a:r>
                <a:rPr lang="cs-CZ" sz="1200" dirty="0">
                  <a:solidFill>
                    <a:srgbClr val="000000"/>
                  </a:solidFill>
                </a:rPr>
                <a:t> mzdy</a:t>
              </a:r>
              <a:endParaRPr lang="cs-CZ" sz="1200" dirty="0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693451" y="4017722"/>
              <a:ext cx="2088000" cy="324000"/>
            </a:xfrm>
            <a:prstGeom prst="rect">
              <a:avLst/>
            </a:prstGeom>
          </p:spPr>
          <p:txBody>
            <a:bodyPr wrap="square" lIns="0" tIns="0" rIns="0" bIns="0" anchor="ctr">
              <a:noAutofit/>
            </a:bodyPr>
            <a:lstStyle/>
            <a:p>
              <a:pPr algn="ctr" fontAlgn="t"/>
              <a:r>
                <a:rPr lang="cs-CZ" sz="1200" dirty="0">
                  <a:solidFill>
                    <a:srgbClr val="000000"/>
                  </a:solidFill>
                </a:rPr>
                <a:t>Zdravotní </a:t>
              </a:r>
              <a:r>
                <a:rPr lang="mr-IN" sz="1200" dirty="0">
                  <a:solidFill>
                    <a:srgbClr val="000000"/>
                  </a:solidFill>
                </a:rPr>
                <a:t>–</a:t>
              </a:r>
              <a:r>
                <a:rPr lang="cs-CZ" sz="1200" dirty="0" smtClean="0">
                  <a:solidFill>
                    <a:srgbClr val="000000"/>
                  </a:solidFill>
                </a:rPr>
                <a:t> </a:t>
              </a:r>
              <a:r>
                <a:rPr lang="cs-CZ" sz="1200" dirty="0">
                  <a:solidFill>
                    <a:srgbClr val="000000"/>
                  </a:solidFill>
                </a:rPr>
                <a:t>zaměstnanec </a:t>
              </a:r>
              <a:br>
                <a:rPr lang="cs-CZ" sz="1200" dirty="0">
                  <a:solidFill>
                    <a:srgbClr val="000000"/>
                  </a:solidFill>
                </a:rPr>
              </a:br>
              <a:r>
                <a:rPr lang="cs-CZ" sz="1200" dirty="0">
                  <a:solidFill>
                    <a:srgbClr val="000000"/>
                  </a:solidFill>
                </a:rPr>
                <a:t>4,5 % z </a:t>
              </a:r>
              <a:r>
                <a:rPr lang="cs-CZ" sz="1200" b="1" i="1" dirty="0">
                  <a:solidFill>
                    <a:srgbClr val="000000"/>
                  </a:solidFill>
                </a:rPr>
                <a:t>hrubé</a:t>
              </a:r>
              <a:r>
                <a:rPr lang="cs-CZ" sz="1200" dirty="0">
                  <a:solidFill>
                    <a:srgbClr val="000000"/>
                  </a:solidFill>
                </a:rPr>
                <a:t> mzdy</a:t>
              </a:r>
              <a:endParaRPr lang="cs-CZ" sz="1200" dirty="0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693451" y="5045801"/>
              <a:ext cx="2088000" cy="324000"/>
            </a:xfrm>
            <a:prstGeom prst="rect">
              <a:avLst/>
            </a:prstGeom>
          </p:spPr>
          <p:txBody>
            <a:bodyPr lIns="0" tIns="0" rIns="0" bIns="0" anchor="ctr">
              <a:noAutofit/>
            </a:bodyPr>
            <a:lstStyle/>
            <a:p>
              <a:pPr algn="ctr" fontAlgn="t"/>
              <a:r>
                <a:rPr lang="cs-CZ" sz="1200" dirty="0" smtClean="0">
                  <a:solidFill>
                    <a:srgbClr val="000000"/>
                  </a:solidFill>
                </a:rPr>
                <a:t>x</a:t>
              </a:r>
              <a:endParaRPr lang="cs-CZ" sz="1200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93451" y="4509095"/>
              <a:ext cx="2088000" cy="369332"/>
            </a:xfrm>
            <a:prstGeom prst="rect">
              <a:avLst/>
            </a:prstGeom>
          </p:spPr>
          <p:txBody>
            <a:bodyPr lIns="0" tIns="0" rIns="0" bIns="0" anchor="ctr">
              <a:spAutoFit/>
            </a:bodyPr>
            <a:lstStyle/>
            <a:p>
              <a:pPr algn="ctr" fontAlgn="t"/>
              <a:r>
                <a:rPr lang="cs-CZ" sz="1200" dirty="0">
                  <a:solidFill>
                    <a:srgbClr val="000000"/>
                  </a:solidFill>
                </a:rPr>
                <a:t>Zdravotní </a:t>
              </a:r>
              <a:r>
                <a:rPr lang="mr-IN" sz="1200" dirty="0">
                  <a:solidFill>
                    <a:srgbClr val="000000"/>
                  </a:solidFill>
                </a:rPr>
                <a:t>–</a:t>
              </a:r>
              <a:r>
                <a:rPr lang="cs-CZ" sz="1200" dirty="0" smtClean="0">
                  <a:solidFill>
                    <a:srgbClr val="000000"/>
                  </a:solidFill>
                </a:rPr>
                <a:t> zaměstnavatel</a:t>
              </a:r>
              <a:r>
                <a:rPr lang="cs-CZ" sz="1200" dirty="0">
                  <a:solidFill>
                    <a:srgbClr val="000000"/>
                  </a:solidFill>
                </a:rPr>
                <a:t/>
              </a:r>
              <a:br>
                <a:rPr lang="cs-CZ" sz="1200" dirty="0">
                  <a:solidFill>
                    <a:srgbClr val="000000"/>
                  </a:solidFill>
                </a:rPr>
              </a:br>
              <a:r>
                <a:rPr lang="cs-CZ" sz="1200" dirty="0">
                  <a:solidFill>
                    <a:srgbClr val="000000"/>
                  </a:solidFill>
                </a:rPr>
                <a:t>9</a:t>
              </a:r>
              <a:r>
                <a:rPr lang="cs-CZ" sz="1200" dirty="0" smtClean="0">
                  <a:solidFill>
                    <a:srgbClr val="000000"/>
                  </a:solidFill>
                </a:rPr>
                <a:t> </a:t>
              </a:r>
              <a:r>
                <a:rPr lang="cs-CZ" sz="1200" dirty="0">
                  <a:solidFill>
                    <a:srgbClr val="000000"/>
                  </a:solidFill>
                </a:rPr>
                <a:t>% z </a:t>
              </a:r>
              <a:r>
                <a:rPr lang="cs-CZ" sz="1200" b="1" i="1" dirty="0">
                  <a:solidFill>
                    <a:srgbClr val="000000"/>
                  </a:solidFill>
                </a:rPr>
                <a:t>hrubé</a:t>
              </a:r>
              <a:r>
                <a:rPr lang="cs-CZ" sz="1200" dirty="0">
                  <a:solidFill>
                    <a:srgbClr val="000000"/>
                  </a:solidFill>
                </a:rPr>
                <a:t> mzdy</a:t>
              </a:r>
              <a:endParaRPr lang="cs-CZ" sz="1200" dirty="0"/>
            </a:p>
          </p:txBody>
        </p:sp>
        <p:sp>
          <p:nvSpPr>
            <p:cNvPr id="27" name="Isosceles Triangle 26"/>
            <p:cNvSpPr/>
            <p:nvPr/>
          </p:nvSpPr>
          <p:spPr>
            <a:xfrm rot="10800000">
              <a:off x="1325685" y="5467029"/>
              <a:ext cx="823533" cy="181047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628651" y="1970096"/>
              <a:ext cx="2217600" cy="4057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none" lIns="0" tIns="0" rIns="0" bIns="0" anchor="ctr">
              <a:noAutofit/>
            </a:bodyPr>
            <a:lstStyle/>
            <a:p>
              <a:pPr algn="ctr" fontAlgn="t"/>
              <a:r>
                <a:rPr lang="cs-CZ" sz="1200" dirty="0" smtClean="0">
                  <a:solidFill>
                    <a:schemeClr val="bg1"/>
                  </a:solidFill>
                </a:rPr>
                <a:t>Průměrná mzda</a:t>
              </a:r>
              <a:endParaRPr lang="cs-CZ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34" name="Straight Connector 33"/>
          <p:cNvCxnSpPr/>
          <p:nvPr/>
        </p:nvCxnSpPr>
        <p:spPr>
          <a:xfrm>
            <a:off x="6298117" y="1664166"/>
            <a:ext cx="221723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6907741" y="1542450"/>
            <a:ext cx="997987" cy="2434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200" dirty="0">
                <a:solidFill>
                  <a:schemeClr val="tx1"/>
                </a:solidFill>
              </a:rPr>
              <a:t>Po reformě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6292078" y="1970096"/>
            <a:ext cx="2223273" cy="4238149"/>
            <a:chOff x="6159313" y="1944745"/>
            <a:chExt cx="2223273" cy="4238149"/>
          </a:xfrm>
        </p:grpSpPr>
        <p:sp>
          <p:nvSpPr>
            <p:cNvPr id="22" name="Rectangle 21"/>
            <p:cNvSpPr/>
            <p:nvPr/>
          </p:nvSpPr>
          <p:spPr>
            <a:xfrm>
              <a:off x="6161386" y="2350760"/>
              <a:ext cx="2221200" cy="32228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226291" y="2821929"/>
              <a:ext cx="2091390" cy="1692503"/>
            </a:xfrm>
            <a:prstGeom prst="rect">
              <a:avLst/>
            </a:prstGeom>
          </p:spPr>
          <p:txBody>
            <a:bodyPr wrap="square" lIns="0" tIns="0" rIns="0" bIns="0">
              <a:noAutofit/>
            </a:bodyPr>
            <a:lstStyle/>
            <a:p>
              <a:pPr algn="ctr" fontAlgn="t"/>
              <a:r>
                <a:rPr lang="cs-CZ" sz="1200" dirty="0" smtClean="0">
                  <a:solidFill>
                    <a:srgbClr val="000000"/>
                  </a:solidFill>
                </a:rPr>
                <a:t>Skutečně </a:t>
              </a:r>
            </a:p>
            <a:p>
              <a:pPr algn="ctr" fontAlgn="t"/>
              <a:r>
                <a:rPr lang="cs-CZ" sz="1200" dirty="0" smtClean="0">
                  <a:solidFill>
                    <a:srgbClr val="000000"/>
                  </a:solidFill>
                </a:rPr>
                <a:t>rovná daň</a:t>
              </a:r>
            </a:p>
            <a:p>
              <a:pPr algn="ctr" fontAlgn="t"/>
              <a:endParaRPr lang="cs-CZ" sz="1200" dirty="0" smtClean="0">
                <a:solidFill>
                  <a:srgbClr val="000000"/>
                </a:solidFill>
              </a:endParaRPr>
            </a:p>
            <a:p>
              <a:pPr algn="ctr" fontAlgn="t"/>
              <a:endParaRPr lang="cs-CZ" sz="1200" dirty="0" smtClean="0">
                <a:solidFill>
                  <a:srgbClr val="000000"/>
                </a:solidFill>
              </a:endParaRPr>
            </a:p>
            <a:p>
              <a:pPr algn="ctr" fontAlgn="t"/>
              <a:endParaRPr lang="cs-CZ" sz="1200" dirty="0" smtClean="0">
                <a:solidFill>
                  <a:srgbClr val="000000"/>
                </a:solidFill>
              </a:endParaRPr>
            </a:p>
            <a:p>
              <a:pPr algn="ctr" fontAlgn="t"/>
              <a:endParaRPr lang="cs-CZ" sz="1200" dirty="0">
                <a:solidFill>
                  <a:srgbClr val="000000"/>
                </a:solidFill>
              </a:endParaRPr>
            </a:p>
            <a:p>
              <a:pPr algn="ctr" fontAlgn="t"/>
              <a:endParaRPr lang="cs-CZ" sz="1200" dirty="0" smtClean="0">
                <a:solidFill>
                  <a:srgbClr val="000000"/>
                </a:solidFill>
              </a:endParaRPr>
            </a:p>
            <a:p>
              <a:pPr algn="ctr" fontAlgn="t"/>
              <a:endParaRPr lang="cs-CZ" sz="1200" dirty="0" smtClean="0">
                <a:solidFill>
                  <a:srgbClr val="000000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159313" y="1944745"/>
              <a:ext cx="2221200" cy="431063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lIns="0" tIns="0" rIns="0" bIns="0" anchor="ctr">
              <a:noAutofit/>
            </a:bodyPr>
            <a:lstStyle/>
            <a:p>
              <a:pPr algn="ctr" fontAlgn="t"/>
              <a:r>
                <a:rPr lang="cs-CZ" sz="1200" dirty="0" smtClean="0">
                  <a:solidFill>
                    <a:schemeClr val="bg1"/>
                  </a:solidFill>
                </a:rPr>
                <a:t>Všichni zaměstnanci</a:t>
              </a:r>
              <a:endParaRPr lang="cs-CZ" sz="1200" dirty="0">
                <a:solidFill>
                  <a:schemeClr val="bg1"/>
                </a:solidFill>
              </a:endParaRPr>
            </a:p>
          </p:txBody>
        </p:sp>
        <p:sp>
          <p:nvSpPr>
            <p:cNvPr id="29" name="Isosceles Triangle 28"/>
            <p:cNvSpPr/>
            <p:nvPr/>
          </p:nvSpPr>
          <p:spPr>
            <a:xfrm rot="10800000">
              <a:off x="6897654" y="5470747"/>
              <a:ext cx="748666" cy="181047"/>
            </a:xfrm>
            <a:prstGeom prst="triangl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6558650" y="5813562"/>
              <a:ext cx="1426673" cy="369332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cs-CZ" sz="1200" dirty="0" smtClean="0">
                  <a:solidFill>
                    <a:srgbClr val="000000"/>
                  </a:solidFill>
                </a:rPr>
                <a:t>Zdanění</a:t>
              </a:r>
            </a:p>
            <a:p>
              <a:pPr algn="ctr"/>
              <a:r>
                <a:rPr lang="cs-CZ" sz="1200" b="1" dirty="0" smtClean="0">
                  <a:solidFill>
                    <a:srgbClr val="000000"/>
                  </a:solidFill>
                </a:rPr>
                <a:t>47,0 % pro všechny</a:t>
              </a:r>
              <a:endParaRPr lang="cs-CZ" sz="1200" b="1" dirty="0"/>
            </a:p>
          </p:txBody>
        </p:sp>
        <p:sp>
          <p:nvSpPr>
            <p:cNvPr id="57" name="Oval 56"/>
            <p:cNvSpPr/>
            <p:nvPr/>
          </p:nvSpPr>
          <p:spPr>
            <a:xfrm>
              <a:off x="6893561" y="3429571"/>
              <a:ext cx="756850" cy="7568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/>
            <a:lstStyle/>
            <a:p>
              <a:pPr algn="ctr"/>
              <a:r>
                <a:rPr lang="en-GB" sz="1200" b="1" dirty="0" smtClean="0">
                  <a:solidFill>
                    <a:schemeClr val="tx1"/>
                  </a:solidFill>
                </a:rPr>
                <a:t>47 %</a:t>
              </a:r>
              <a:endParaRPr lang="en-GB" sz="1200" b="1" dirty="0">
                <a:solidFill>
                  <a:schemeClr val="tx1"/>
                </a:solidFill>
              </a:endParaRPr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28656" y="3351355"/>
              <a:ext cx="335493" cy="335493"/>
            </a:xfrm>
            <a:prstGeom prst="rect">
              <a:avLst/>
            </a:prstGeom>
            <a:ln w="25400">
              <a:noFill/>
            </a:ln>
          </p:spPr>
        </p:pic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4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795077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/>
          <p:cNvSpPr/>
          <p:nvPr/>
        </p:nvSpPr>
        <p:spPr>
          <a:xfrm>
            <a:off x="3805363" y="1527933"/>
            <a:ext cx="1461154" cy="2889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400" smtClean="0">
                <a:solidFill>
                  <a:schemeClr val="tx1"/>
                </a:solidFill>
              </a:rPr>
              <a:t>Dnes</a:t>
            </a:r>
            <a:endParaRPr lang="cs-CZ" sz="1400" dirty="0">
              <a:solidFill>
                <a:schemeClr val="tx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6963025"/>
              </p:ext>
            </p:extLst>
          </p:nvPr>
        </p:nvGraphicFramePr>
        <p:xfrm>
          <a:off x="628650" y="4129078"/>
          <a:ext cx="3019523" cy="144000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520820"/>
                <a:gridCol w="686893"/>
                <a:gridCol w="811810"/>
              </a:tblGrid>
              <a:tr h="288000">
                <a:tc>
                  <a:txBody>
                    <a:bodyPr/>
                    <a:lstStyle/>
                    <a:p>
                      <a:pPr algn="l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Sociální poj.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6,5 %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-1 906,-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l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Zdravotní poj.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4,5 %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-1 320,-</a:t>
                      </a:r>
                    </a:p>
                  </a:txBody>
                  <a:tcPr anchor="ctr"/>
                </a:tc>
              </a:tr>
              <a:tr h="288000">
                <a:tc>
                  <a:txBody>
                    <a:bodyPr/>
                    <a:lstStyle/>
                    <a:p>
                      <a:pPr algn="l"/>
                      <a:r>
                        <a:rPr lang="cs-CZ" sz="1200" i="1" noProof="0" dirty="0" smtClean="0">
                          <a:solidFill>
                            <a:srgbClr val="FF00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Daň z přijmu</a:t>
                      </a:r>
                      <a:endParaRPr lang="cs-CZ" sz="1200" i="1" noProof="0" dirty="0">
                        <a:solidFill>
                          <a:srgbClr val="FF00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b="0" i="1" noProof="0" dirty="0" smtClean="0">
                          <a:solidFill>
                            <a:srgbClr val="FF00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15,0</a:t>
                      </a:r>
                      <a:r>
                        <a:rPr lang="cs-CZ" sz="1200" b="0" i="1" baseline="0" noProof="0" dirty="0" smtClean="0">
                          <a:solidFill>
                            <a:srgbClr val="FF00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cs-CZ" sz="1200" b="0" i="1" noProof="0" dirty="0" smtClean="0">
                          <a:solidFill>
                            <a:srgbClr val="FF00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%</a:t>
                      </a:r>
                      <a:endParaRPr lang="cs-CZ" sz="1200" b="0" i="1" noProof="0" dirty="0">
                        <a:solidFill>
                          <a:srgbClr val="FF0000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i="1" noProof="0" dirty="0" smtClean="0">
                          <a:solidFill>
                            <a:srgbClr val="FF00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-5 895,-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Sleva na poplatníka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+2 070,-</a:t>
                      </a:r>
                    </a:p>
                  </a:txBody>
                  <a:tcPr anchor="ctr"/>
                </a:tc>
              </a:tr>
              <a:tr h="288000">
                <a:tc>
                  <a:txBody>
                    <a:bodyPr/>
                    <a:lstStyle/>
                    <a:p>
                      <a:pPr algn="l"/>
                      <a:r>
                        <a:rPr lang="cs-CZ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Čistá mzda</a:t>
                      </a:r>
                      <a:endParaRPr lang="cs-CZ" sz="12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22 269,-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24" name="Table 2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376675"/>
              </p:ext>
            </p:extLst>
          </p:nvPr>
        </p:nvGraphicFramePr>
        <p:xfrm>
          <a:off x="5439196" y="4129197"/>
          <a:ext cx="3076085" cy="103320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536570"/>
                <a:gridCol w="716437"/>
                <a:gridCol w="823078"/>
              </a:tblGrid>
              <a:tr h="288000">
                <a:tc>
                  <a:txBody>
                    <a:bodyPr/>
                    <a:lstStyle/>
                    <a:p>
                      <a:pPr algn="l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Sociální poj.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25 %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noProof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+7 330,-</a:t>
                      </a:r>
                      <a:endParaRPr lang="cs-CZ" sz="1200" noProof="0" dirty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algn="l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Zdravotní poj.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9 %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1200" noProof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+2 639,-</a:t>
                      </a:r>
                      <a:endParaRPr lang="cs-CZ" sz="1200" noProof="0" dirty="0" smtClean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288000">
                <a:tc>
                  <a:txBody>
                    <a:bodyPr/>
                    <a:lstStyle/>
                    <a:p>
                      <a:pPr algn="l"/>
                      <a:r>
                        <a:rPr lang="cs-CZ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Mzdové</a:t>
                      </a:r>
                      <a:r>
                        <a:rPr lang="cs-CZ" sz="1200" b="1" baseline="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náklady </a:t>
                      </a:r>
                      <a:r>
                        <a:rPr lang="cs-CZ" sz="1200" b="0" i="1" baseline="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(</a:t>
                      </a:r>
                      <a:r>
                        <a:rPr lang="cs-CZ" sz="1200" b="0" i="1" baseline="0" noProof="0" dirty="0" err="1" smtClean="0">
                          <a:solidFill>
                            <a:srgbClr val="FF00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Superhrubá</a:t>
                      </a:r>
                      <a:r>
                        <a:rPr lang="cs-CZ" sz="1200" b="0" i="1" baseline="0" noProof="0" dirty="0" smtClean="0">
                          <a:solidFill>
                            <a:srgbClr val="FF0000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 mzda</a:t>
                      </a:r>
                      <a:r>
                        <a:rPr lang="cs-CZ" sz="1200" b="0" i="1" baseline="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)</a:t>
                      </a:r>
                      <a:endParaRPr lang="cs-CZ" sz="1200" b="0" i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s-IS" sz="1200" b="1" i="0" noProof="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39 289,-</a:t>
                      </a:r>
                      <a:endParaRPr lang="cs-CZ" sz="1200" b="1" i="0" noProof="0" dirty="0" smtClean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8" name="Freeform 9"/>
          <p:cNvSpPr>
            <a:spLocks/>
          </p:cNvSpPr>
          <p:nvPr/>
        </p:nvSpPr>
        <p:spPr bwMode="auto">
          <a:xfrm>
            <a:off x="7393701" y="1913029"/>
            <a:ext cx="808620" cy="2248973"/>
          </a:xfrm>
          <a:custGeom>
            <a:avLst/>
            <a:gdLst>
              <a:gd name="T0" fmla="*/ 364 w 512"/>
              <a:gd name="T1" fmla="*/ 212 h 1424"/>
              <a:gd name="T2" fmla="*/ 392 w 512"/>
              <a:gd name="T3" fmla="*/ 170 h 1424"/>
              <a:gd name="T4" fmla="*/ 404 w 512"/>
              <a:gd name="T5" fmla="*/ 126 h 1424"/>
              <a:gd name="T6" fmla="*/ 410 w 512"/>
              <a:gd name="T7" fmla="*/ 98 h 1424"/>
              <a:gd name="T8" fmla="*/ 366 w 512"/>
              <a:gd name="T9" fmla="*/ 22 h 1424"/>
              <a:gd name="T10" fmla="*/ 296 w 512"/>
              <a:gd name="T11" fmla="*/ 0 h 1424"/>
              <a:gd name="T12" fmla="*/ 238 w 512"/>
              <a:gd name="T13" fmla="*/ 46 h 1424"/>
              <a:gd name="T14" fmla="*/ 200 w 512"/>
              <a:gd name="T15" fmla="*/ 134 h 1424"/>
              <a:gd name="T16" fmla="*/ 196 w 512"/>
              <a:gd name="T17" fmla="*/ 176 h 1424"/>
              <a:gd name="T18" fmla="*/ 204 w 512"/>
              <a:gd name="T19" fmla="*/ 196 h 1424"/>
              <a:gd name="T20" fmla="*/ 156 w 512"/>
              <a:gd name="T21" fmla="*/ 210 h 1424"/>
              <a:gd name="T22" fmla="*/ 136 w 512"/>
              <a:gd name="T23" fmla="*/ 308 h 1424"/>
              <a:gd name="T24" fmla="*/ 120 w 512"/>
              <a:gd name="T25" fmla="*/ 478 h 1424"/>
              <a:gd name="T26" fmla="*/ 106 w 512"/>
              <a:gd name="T27" fmla="*/ 560 h 1424"/>
              <a:gd name="T28" fmla="*/ 116 w 512"/>
              <a:gd name="T29" fmla="*/ 634 h 1424"/>
              <a:gd name="T30" fmla="*/ 136 w 512"/>
              <a:gd name="T31" fmla="*/ 664 h 1424"/>
              <a:gd name="T32" fmla="*/ 162 w 512"/>
              <a:gd name="T33" fmla="*/ 672 h 1424"/>
              <a:gd name="T34" fmla="*/ 128 w 512"/>
              <a:gd name="T35" fmla="*/ 812 h 1424"/>
              <a:gd name="T36" fmla="*/ 108 w 512"/>
              <a:gd name="T37" fmla="*/ 962 h 1424"/>
              <a:gd name="T38" fmla="*/ 78 w 512"/>
              <a:gd name="T39" fmla="*/ 1108 h 1424"/>
              <a:gd name="T40" fmla="*/ 64 w 512"/>
              <a:gd name="T41" fmla="*/ 1200 h 1424"/>
              <a:gd name="T42" fmla="*/ 64 w 512"/>
              <a:gd name="T43" fmla="*/ 1286 h 1424"/>
              <a:gd name="T44" fmla="*/ 42 w 512"/>
              <a:gd name="T45" fmla="*/ 1354 h 1424"/>
              <a:gd name="T46" fmla="*/ 0 w 512"/>
              <a:gd name="T47" fmla="*/ 1420 h 1424"/>
              <a:gd name="T48" fmla="*/ 68 w 512"/>
              <a:gd name="T49" fmla="*/ 1414 h 1424"/>
              <a:gd name="T50" fmla="*/ 94 w 512"/>
              <a:gd name="T51" fmla="*/ 1368 h 1424"/>
              <a:gd name="T52" fmla="*/ 116 w 512"/>
              <a:gd name="T53" fmla="*/ 1346 h 1424"/>
              <a:gd name="T54" fmla="*/ 122 w 512"/>
              <a:gd name="T55" fmla="*/ 1376 h 1424"/>
              <a:gd name="T56" fmla="*/ 128 w 512"/>
              <a:gd name="T57" fmla="*/ 1340 h 1424"/>
              <a:gd name="T58" fmla="*/ 152 w 512"/>
              <a:gd name="T59" fmla="*/ 1316 h 1424"/>
              <a:gd name="T60" fmla="*/ 166 w 512"/>
              <a:gd name="T61" fmla="*/ 1172 h 1424"/>
              <a:gd name="T62" fmla="*/ 188 w 512"/>
              <a:gd name="T63" fmla="*/ 1114 h 1424"/>
              <a:gd name="T64" fmla="*/ 234 w 512"/>
              <a:gd name="T65" fmla="*/ 874 h 1424"/>
              <a:gd name="T66" fmla="*/ 288 w 512"/>
              <a:gd name="T67" fmla="*/ 754 h 1424"/>
              <a:gd name="T68" fmla="*/ 310 w 512"/>
              <a:gd name="T69" fmla="*/ 796 h 1424"/>
              <a:gd name="T70" fmla="*/ 308 w 512"/>
              <a:gd name="T71" fmla="*/ 1130 h 1424"/>
              <a:gd name="T72" fmla="*/ 292 w 512"/>
              <a:gd name="T73" fmla="*/ 1228 h 1424"/>
              <a:gd name="T74" fmla="*/ 304 w 512"/>
              <a:gd name="T75" fmla="*/ 1298 h 1424"/>
              <a:gd name="T76" fmla="*/ 316 w 512"/>
              <a:gd name="T77" fmla="*/ 1356 h 1424"/>
              <a:gd name="T78" fmla="*/ 342 w 512"/>
              <a:gd name="T79" fmla="*/ 1396 h 1424"/>
              <a:gd name="T80" fmla="*/ 382 w 512"/>
              <a:gd name="T81" fmla="*/ 1370 h 1424"/>
              <a:gd name="T82" fmla="*/ 376 w 512"/>
              <a:gd name="T83" fmla="*/ 1294 h 1424"/>
              <a:gd name="T84" fmla="*/ 390 w 512"/>
              <a:gd name="T85" fmla="*/ 1154 h 1424"/>
              <a:gd name="T86" fmla="*/ 404 w 512"/>
              <a:gd name="T87" fmla="*/ 994 h 1424"/>
              <a:gd name="T88" fmla="*/ 426 w 512"/>
              <a:gd name="T89" fmla="*/ 816 h 1424"/>
              <a:gd name="T90" fmla="*/ 450 w 512"/>
              <a:gd name="T91" fmla="*/ 706 h 1424"/>
              <a:gd name="T92" fmla="*/ 434 w 512"/>
              <a:gd name="T93" fmla="*/ 588 h 1424"/>
              <a:gd name="T94" fmla="*/ 404 w 512"/>
              <a:gd name="T95" fmla="*/ 502 h 1424"/>
              <a:gd name="T96" fmla="*/ 420 w 512"/>
              <a:gd name="T97" fmla="*/ 432 h 1424"/>
              <a:gd name="T98" fmla="*/ 428 w 512"/>
              <a:gd name="T99" fmla="*/ 454 h 1424"/>
              <a:gd name="T100" fmla="*/ 424 w 512"/>
              <a:gd name="T101" fmla="*/ 492 h 1424"/>
              <a:gd name="T102" fmla="*/ 436 w 512"/>
              <a:gd name="T103" fmla="*/ 508 h 1424"/>
              <a:gd name="T104" fmla="*/ 438 w 512"/>
              <a:gd name="T105" fmla="*/ 550 h 1424"/>
              <a:gd name="T106" fmla="*/ 432 w 512"/>
              <a:gd name="T107" fmla="*/ 580 h 1424"/>
              <a:gd name="T108" fmla="*/ 444 w 512"/>
              <a:gd name="T109" fmla="*/ 686 h 1424"/>
              <a:gd name="T110" fmla="*/ 490 w 512"/>
              <a:gd name="T111" fmla="*/ 610 h 1424"/>
              <a:gd name="T112" fmla="*/ 512 w 512"/>
              <a:gd name="T113" fmla="*/ 512 h 1424"/>
              <a:gd name="T114" fmla="*/ 498 w 512"/>
              <a:gd name="T115" fmla="*/ 474 h 1424"/>
              <a:gd name="T116" fmla="*/ 486 w 512"/>
              <a:gd name="T117" fmla="*/ 432 h 1424"/>
              <a:gd name="T118" fmla="*/ 480 w 512"/>
              <a:gd name="T119" fmla="*/ 318 h 1424"/>
              <a:gd name="T120" fmla="*/ 464 w 512"/>
              <a:gd name="T121" fmla="*/ 246 h 1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12" h="1424">
                <a:moveTo>
                  <a:pt x="432" y="234"/>
                </a:moveTo>
                <a:lnTo>
                  <a:pt x="432" y="234"/>
                </a:lnTo>
                <a:lnTo>
                  <a:pt x="386" y="222"/>
                </a:lnTo>
                <a:lnTo>
                  <a:pt x="374" y="218"/>
                </a:lnTo>
                <a:lnTo>
                  <a:pt x="364" y="212"/>
                </a:lnTo>
                <a:lnTo>
                  <a:pt x="364" y="212"/>
                </a:lnTo>
                <a:lnTo>
                  <a:pt x="362" y="210"/>
                </a:lnTo>
                <a:lnTo>
                  <a:pt x="360" y="208"/>
                </a:lnTo>
                <a:lnTo>
                  <a:pt x="362" y="202"/>
                </a:lnTo>
                <a:lnTo>
                  <a:pt x="368" y="194"/>
                </a:lnTo>
                <a:lnTo>
                  <a:pt x="376" y="186"/>
                </a:lnTo>
                <a:lnTo>
                  <a:pt x="392" y="170"/>
                </a:lnTo>
                <a:lnTo>
                  <a:pt x="398" y="160"/>
                </a:lnTo>
                <a:lnTo>
                  <a:pt x="400" y="152"/>
                </a:lnTo>
                <a:lnTo>
                  <a:pt x="400" y="152"/>
                </a:lnTo>
                <a:lnTo>
                  <a:pt x="400" y="140"/>
                </a:lnTo>
                <a:lnTo>
                  <a:pt x="402" y="132"/>
                </a:lnTo>
                <a:lnTo>
                  <a:pt x="404" y="126"/>
                </a:lnTo>
                <a:lnTo>
                  <a:pt x="406" y="122"/>
                </a:lnTo>
                <a:lnTo>
                  <a:pt x="412" y="116"/>
                </a:lnTo>
                <a:lnTo>
                  <a:pt x="412" y="114"/>
                </a:lnTo>
                <a:lnTo>
                  <a:pt x="414" y="108"/>
                </a:lnTo>
                <a:lnTo>
                  <a:pt x="414" y="108"/>
                </a:lnTo>
                <a:lnTo>
                  <a:pt x="410" y="98"/>
                </a:lnTo>
                <a:lnTo>
                  <a:pt x="406" y="88"/>
                </a:lnTo>
                <a:lnTo>
                  <a:pt x="392" y="66"/>
                </a:lnTo>
                <a:lnTo>
                  <a:pt x="378" y="44"/>
                </a:lnTo>
                <a:lnTo>
                  <a:pt x="370" y="28"/>
                </a:lnTo>
                <a:lnTo>
                  <a:pt x="370" y="28"/>
                </a:lnTo>
                <a:lnTo>
                  <a:pt x="366" y="22"/>
                </a:lnTo>
                <a:lnTo>
                  <a:pt x="358" y="16"/>
                </a:lnTo>
                <a:lnTo>
                  <a:pt x="348" y="10"/>
                </a:lnTo>
                <a:lnTo>
                  <a:pt x="336" y="6"/>
                </a:lnTo>
                <a:lnTo>
                  <a:pt x="312" y="0"/>
                </a:lnTo>
                <a:lnTo>
                  <a:pt x="302" y="0"/>
                </a:lnTo>
                <a:lnTo>
                  <a:pt x="296" y="0"/>
                </a:lnTo>
                <a:lnTo>
                  <a:pt x="296" y="0"/>
                </a:lnTo>
                <a:lnTo>
                  <a:pt x="284" y="6"/>
                </a:lnTo>
                <a:lnTo>
                  <a:pt x="264" y="18"/>
                </a:lnTo>
                <a:lnTo>
                  <a:pt x="254" y="28"/>
                </a:lnTo>
                <a:lnTo>
                  <a:pt x="244" y="36"/>
                </a:lnTo>
                <a:lnTo>
                  <a:pt x="238" y="46"/>
                </a:lnTo>
                <a:lnTo>
                  <a:pt x="234" y="56"/>
                </a:lnTo>
                <a:lnTo>
                  <a:pt x="234" y="56"/>
                </a:lnTo>
                <a:lnTo>
                  <a:pt x="230" y="66"/>
                </a:lnTo>
                <a:lnTo>
                  <a:pt x="226" y="78"/>
                </a:lnTo>
                <a:lnTo>
                  <a:pt x="212" y="106"/>
                </a:lnTo>
                <a:lnTo>
                  <a:pt x="200" y="134"/>
                </a:lnTo>
                <a:lnTo>
                  <a:pt x="194" y="148"/>
                </a:lnTo>
                <a:lnTo>
                  <a:pt x="192" y="158"/>
                </a:lnTo>
                <a:lnTo>
                  <a:pt x="192" y="158"/>
                </a:lnTo>
                <a:lnTo>
                  <a:pt x="190" y="166"/>
                </a:lnTo>
                <a:lnTo>
                  <a:pt x="192" y="172"/>
                </a:lnTo>
                <a:lnTo>
                  <a:pt x="196" y="176"/>
                </a:lnTo>
                <a:lnTo>
                  <a:pt x="200" y="180"/>
                </a:lnTo>
                <a:lnTo>
                  <a:pt x="202" y="182"/>
                </a:lnTo>
                <a:lnTo>
                  <a:pt x="206" y="186"/>
                </a:lnTo>
                <a:lnTo>
                  <a:pt x="206" y="190"/>
                </a:lnTo>
                <a:lnTo>
                  <a:pt x="204" y="196"/>
                </a:lnTo>
                <a:lnTo>
                  <a:pt x="204" y="196"/>
                </a:lnTo>
                <a:lnTo>
                  <a:pt x="200" y="200"/>
                </a:lnTo>
                <a:lnTo>
                  <a:pt x="194" y="204"/>
                </a:lnTo>
                <a:lnTo>
                  <a:pt x="186" y="206"/>
                </a:lnTo>
                <a:lnTo>
                  <a:pt x="186" y="206"/>
                </a:lnTo>
                <a:lnTo>
                  <a:pt x="170" y="208"/>
                </a:lnTo>
                <a:lnTo>
                  <a:pt x="156" y="210"/>
                </a:lnTo>
                <a:lnTo>
                  <a:pt x="150" y="212"/>
                </a:lnTo>
                <a:lnTo>
                  <a:pt x="146" y="216"/>
                </a:lnTo>
                <a:lnTo>
                  <a:pt x="142" y="224"/>
                </a:lnTo>
                <a:lnTo>
                  <a:pt x="142" y="234"/>
                </a:lnTo>
                <a:lnTo>
                  <a:pt x="142" y="234"/>
                </a:lnTo>
                <a:lnTo>
                  <a:pt x="136" y="308"/>
                </a:lnTo>
                <a:lnTo>
                  <a:pt x="130" y="384"/>
                </a:lnTo>
                <a:lnTo>
                  <a:pt x="130" y="384"/>
                </a:lnTo>
                <a:lnTo>
                  <a:pt x="130" y="416"/>
                </a:lnTo>
                <a:lnTo>
                  <a:pt x="128" y="442"/>
                </a:lnTo>
                <a:lnTo>
                  <a:pt x="124" y="462"/>
                </a:lnTo>
                <a:lnTo>
                  <a:pt x="120" y="478"/>
                </a:lnTo>
                <a:lnTo>
                  <a:pt x="112" y="506"/>
                </a:lnTo>
                <a:lnTo>
                  <a:pt x="108" y="518"/>
                </a:lnTo>
                <a:lnTo>
                  <a:pt x="106" y="534"/>
                </a:lnTo>
                <a:lnTo>
                  <a:pt x="106" y="534"/>
                </a:lnTo>
                <a:lnTo>
                  <a:pt x="104" y="546"/>
                </a:lnTo>
                <a:lnTo>
                  <a:pt x="106" y="560"/>
                </a:lnTo>
                <a:lnTo>
                  <a:pt x="106" y="578"/>
                </a:lnTo>
                <a:lnTo>
                  <a:pt x="106" y="598"/>
                </a:lnTo>
                <a:lnTo>
                  <a:pt x="106" y="598"/>
                </a:lnTo>
                <a:lnTo>
                  <a:pt x="108" y="610"/>
                </a:lnTo>
                <a:lnTo>
                  <a:pt x="112" y="622"/>
                </a:lnTo>
                <a:lnTo>
                  <a:pt x="116" y="634"/>
                </a:lnTo>
                <a:lnTo>
                  <a:pt x="118" y="646"/>
                </a:lnTo>
                <a:lnTo>
                  <a:pt x="118" y="646"/>
                </a:lnTo>
                <a:lnTo>
                  <a:pt x="120" y="654"/>
                </a:lnTo>
                <a:lnTo>
                  <a:pt x="124" y="660"/>
                </a:lnTo>
                <a:lnTo>
                  <a:pt x="130" y="662"/>
                </a:lnTo>
                <a:lnTo>
                  <a:pt x="136" y="664"/>
                </a:lnTo>
                <a:lnTo>
                  <a:pt x="150" y="664"/>
                </a:lnTo>
                <a:lnTo>
                  <a:pt x="154" y="664"/>
                </a:lnTo>
                <a:lnTo>
                  <a:pt x="158" y="664"/>
                </a:lnTo>
                <a:lnTo>
                  <a:pt x="158" y="664"/>
                </a:lnTo>
                <a:lnTo>
                  <a:pt x="160" y="668"/>
                </a:lnTo>
                <a:lnTo>
                  <a:pt x="162" y="672"/>
                </a:lnTo>
                <a:lnTo>
                  <a:pt x="162" y="686"/>
                </a:lnTo>
                <a:lnTo>
                  <a:pt x="158" y="704"/>
                </a:lnTo>
                <a:lnTo>
                  <a:pt x="152" y="726"/>
                </a:lnTo>
                <a:lnTo>
                  <a:pt x="152" y="726"/>
                </a:lnTo>
                <a:lnTo>
                  <a:pt x="142" y="760"/>
                </a:lnTo>
                <a:lnTo>
                  <a:pt x="128" y="812"/>
                </a:lnTo>
                <a:lnTo>
                  <a:pt x="120" y="842"/>
                </a:lnTo>
                <a:lnTo>
                  <a:pt x="114" y="876"/>
                </a:lnTo>
                <a:lnTo>
                  <a:pt x="110" y="912"/>
                </a:lnTo>
                <a:lnTo>
                  <a:pt x="110" y="948"/>
                </a:lnTo>
                <a:lnTo>
                  <a:pt x="110" y="948"/>
                </a:lnTo>
                <a:lnTo>
                  <a:pt x="108" y="962"/>
                </a:lnTo>
                <a:lnTo>
                  <a:pt x="104" y="980"/>
                </a:lnTo>
                <a:lnTo>
                  <a:pt x="94" y="1028"/>
                </a:lnTo>
                <a:lnTo>
                  <a:pt x="82" y="1076"/>
                </a:lnTo>
                <a:lnTo>
                  <a:pt x="78" y="1094"/>
                </a:lnTo>
                <a:lnTo>
                  <a:pt x="78" y="1108"/>
                </a:lnTo>
                <a:lnTo>
                  <a:pt x="78" y="1108"/>
                </a:lnTo>
                <a:lnTo>
                  <a:pt x="78" y="1132"/>
                </a:lnTo>
                <a:lnTo>
                  <a:pt x="78" y="1150"/>
                </a:lnTo>
                <a:lnTo>
                  <a:pt x="76" y="1164"/>
                </a:lnTo>
                <a:lnTo>
                  <a:pt x="72" y="1174"/>
                </a:lnTo>
                <a:lnTo>
                  <a:pt x="66" y="1192"/>
                </a:lnTo>
                <a:lnTo>
                  <a:pt x="64" y="1200"/>
                </a:lnTo>
                <a:lnTo>
                  <a:pt x="62" y="1214"/>
                </a:lnTo>
                <a:lnTo>
                  <a:pt x="62" y="1214"/>
                </a:lnTo>
                <a:lnTo>
                  <a:pt x="66" y="1238"/>
                </a:lnTo>
                <a:lnTo>
                  <a:pt x="66" y="1256"/>
                </a:lnTo>
                <a:lnTo>
                  <a:pt x="66" y="1272"/>
                </a:lnTo>
                <a:lnTo>
                  <a:pt x="64" y="1286"/>
                </a:lnTo>
                <a:lnTo>
                  <a:pt x="58" y="1304"/>
                </a:lnTo>
                <a:lnTo>
                  <a:pt x="52" y="1320"/>
                </a:lnTo>
                <a:lnTo>
                  <a:pt x="52" y="1320"/>
                </a:lnTo>
                <a:lnTo>
                  <a:pt x="50" y="1334"/>
                </a:lnTo>
                <a:lnTo>
                  <a:pt x="48" y="1344"/>
                </a:lnTo>
                <a:lnTo>
                  <a:pt x="42" y="1354"/>
                </a:lnTo>
                <a:lnTo>
                  <a:pt x="42" y="1354"/>
                </a:lnTo>
                <a:lnTo>
                  <a:pt x="24" y="1386"/>
                </a:lnTo>
                <a:lnTo>
                  <a:pt x="8" y="1406"/>
                </a:lnTo>
                <a:lnTo>
                  <a:pt x="8" y="1406"/>
                </a:lnTo>
                <a:lnTo>
                  <a:pt x="2" y="1416"/>
                </a:lnTo>
                <a:lnTo>
                  <a:pt x="0" y="1420"/>
                </a:lnTo>
                <a:lnTo>
                  <a:pt x="2" y="1424"/>
                </a:lnTo>
                <a:lnTo>
                  <a:pt x="8" y="1424"/>
                </a:lnTo>
                <a:lnTo>
                  <a:pt x="18" y="1424"/>
                </a:lnTo>
                <a:lnTo>
                  <a:pt x="58" y="1418"/>
                </a:lnTo>
                <a:lnTo>
                  <a:pt x="58" y="1418"/>
                </a:lnTo>
                <a:lnTo>
                  <a:pt x="68" y="1414"/>
                </a:lnTo>
                <a:lnTo>
                  <a:pt x="76" y="1408"/>
                </a:lnTo>
                <a:lnTo>
                  <a:pt x="80" y="1402"/>
                </a:lnTo>
                <a:lnTo>
                  <a:pt x="84" y="1396"/>
                </a:lnTo>
                <a:lnTo>
                  <a:pt x="86" y="1384"/>
                </a:lnTo>
                <a:lnTo>
                  <a:pt x="90" y="1376"/>
                </a:lnTo>
                <a:lnTo>
                  <a:pt x="94" y="1368"/>
                </a:lnTo>
                <a:lnTo>
                  <a:pt x="94" y="1368"/>
                </a:lnTo>
                <a:lnTo>
                  <a:pt x="102" y="1354"/>
                </a:lnTo>
                <a:lnTo>
                  <a:pt x="108" y="1346"/>
                </a:lnTo>
                <a:lnTo>
                  <a:pt x="114" y="1342"/>
                </a:lnTo>
                <a:lnTo>
                  <a:pt x="116" y="1342"/>
                </a:lnTo>
                <a:lnTo>
                  <a:pt x="116" y="1346"/>
                </a:lnTo>
                <a:lnTo>
                  <a:pt x="118" y="1354"/>
                </a:lnTo>
                <a:lnTo>
                  <a:pt x="116" y="1368"/>
                </a:lnTo>
                <a:lnTo>
                  <a:pt x="116" y="1368"/>
                </a:lnTo>
                <a:lnTo>
                  <a:pt x="118" y="1376"/>
                </a:lnTo>
                <a:lnTo>
                  <a:pt x="118" y="1376"/>
                </a:lnTo>
                <a:lnTo>
                  <a:pt x="122" y="1376"/>
                </a:lnTo>
                <a:lnTo>
                  <a:pt x="122" y="1376"/>
                </a:lnTo>
                <a:lnTo>
                  <a:pt x="124" y="1374"/>
                </a:lnTo>
                <a:lnTo>
                  <a:pt x="126" y="1370"/>
                </a:lnTo>
                <a:lnTo>
                  <a:pt x="128" y="1352"/>
                </a:lnTo>
                <a:lnTo>
                  <a:pt x="128" y="1352"/>
                </a:lnTo>
                <a:lnTo>
                  <a:pt x="128" y="1340"/>
                </a:lnTo>
                <a:lnTo>
                  <a:pt x="130" y="1334"/>
                </a:lnTo>
                <a:lnTo>
                  <a:pt x="134" y="1332"/>
                </a:lnTo>
                <a:lnTo>
                  <a:pt x="134" y="1332"/>
                </a:lnTo>
                <a:lnTo>
                  <a:pt x="144" y="1330"/>
                </a:lnTo>
                <a:lnTo>
                  <a:pt x="150" y="1324"/>
                </a:lnTo>
                <a:lnTo>
                  <a:pt x="152" y="1316"/>
                </a:lnTo>
                <a:lnTo>
                  <a:pt x="154" y="1304"/>
                </a:lnTo>
                <a:lnTo>
                  <a:pt x="154" y="1304"/>
                </a:lnTo>
                <a:lnTo>
                  <a:pt x="158" y="1278"/>
                </a:lnTo>
                <a:lnTo>
                  <a:pt x="160" y="1250"/>
                </a:lnTo>
                <a:lnTo>
                  <a:pt x="162" y="1196"/>
                </a:lnTo>
                <a:lnTo>
                  <a:pt x="166" y="1172"/>
                </a:lnTo>
                <a:lnTo>
                  <a:pt x="170" y="1150"/>
                </a:lnTo>
                <a:lnTo>
                  <a:pt x="176" y="1134"/>
                </a:lnTo>
                <a:lnTo>
                  <a:pt x="180" y="1128"/>
                </a:lnTo>
                <a:lnTo>
                  <a:pt x="184" y="1122"/>
                </a:lnTo>
                <a:lnTo>
                  <a:pt x="184" y="1122"/>
                </a:lnTo>
                <a:lnTo>
                  <a:pt x="188" y="1114"/>
                </a:lnTo>
                <a:lnTo>
                  <a:pt x="192" y="1092"/>
                </a:lnTo>
                <a:lnTo>
                  <a:pt x="204" y="1024"/>
                </a:lnTo>
                <a:lnTo>
                  <a:pt x="218" y="952"/>
                </a:lnTo>
                <a:lnTo>
                  <a:pt x="228" y="902"/>
                </a:lnTo>
                <a:lnTo>
                  <a:pt x="228" y="902"/>
                </a:lnTo>
                <a:lnTo>
                  <a:pt x="234" y="874"/>
                </a:lnTo>
                <a:lnTo>
                  <a:pt x="242" y="850"/>
                </a:lnTo>
                <a:lnTo>
                  <a:pt x="252" y="826"/>
                </a:lnTo>
                <a:lnTo>
                  <a:pt x="260" y="804"/>
                </a:lnTo>
                <a:lnTo>
                  <a:pt x="270" y="784"/>
                </a:lnTo>
                <a:lnTo>
                  <a:pt x="280" y="768"/>
                </a:lnTo>
                <a:lnTo>
                  <a:pt x="288" y="754"/>
                </a:lnTo>
                <a:lnTo>
                  <a:pt x="296" y="746"/>
                </a:lnTo>
                <a:lnTo>
                  <a:pt x="296" y="746"/>
                </a:lnTo>
                <a:lnTo>
                  <a:pt x="300" y="744"/>
                </a:lnTo>
                <a:lnTo>
                  <a:pt x="302" y="748"/>
                </a:lnTo>
                <a:lnTo>
                  <a:pt x="306" y="766"/>
                </a:lnTo>
                <a:lnTo>
                  <a:pt x="310" y="796"/>
                </a:lnTo>
                <a:lnTo>
                  <a:pt x="314" y="834"/>
                </a:lnTo>
                <a:lnTo>
                  <a:pt x="316" y="920"/>
                </a:lnTo>
                <a:lnTo>
                  <a:pt x="314" y="998"/>
                </a:lnTo>
                <a:lnTo>
                  <a:pt x="314" y="998"/>
                </a:lnTo>
                <a:lnTo>
                  <a:pt x="312" y="1078"/>
                </a:lnTo>
                <a:lnTo>
                  <a:pt x="308" y="1130"/>
                </a:lnTo>
                <a:lnTo>
                  <a:pt x="304" y="1172"/>
                </a:lnTo>
                <a:lnTo>
                  <a:pt x="304" y="1172"/>
                </a:lnTo>
                <a:lnTo>
                  <a:pt x="302" y="1186"/>
                </a:lnTo>
                <a:lnTo>
                  <a:pt x="302" y="1198"/>
                </a:lnTo>
                <a:lnTo>
                  <a:pt x="296" y="1216"/>
                </a:lnTo>
                <a:lnTo>
                  <a:pt x="292" y="1228"/>
                </a:lnTo>
                <a:lnTo>
                  <a:pt x="292" y="1232"/>
                </a:lnTo>
                <a:lnTo>
                  <a:pt x="292" y="1236"/>
                </a:lnTo>
                <a:lnTo>
                  <a:pt x="292" y="1236"/>
                </a:lnTo>
                <a:lnTo>
                  <a:pt x="300" y="1270"/>
                </a:lnTo>
                <a:lnTo>
                  <a:pt x="304" y="1298"/>
                </a:lnTo>
                <a:lnTo>
                  <a:pt x="304" y="1298"/>
                </a:lnTo>
                <a:lnTo>
                  <a:pt x="306" y="1306"/>
                </a:lnTo>
                <a:lnTo>
                  <a:pt x="308" y="1314"/>
                </a:lnTo>
                <a:lnTo>
                  <a:pt x="314" y="1332"/>
                </a:lnTo>
                <a:lnTo>
                  <a:pt x="314" y="1332"/>
                </a:lnTo>
                <a:lnTo>
                  <a:pt x="316" y="1344"/>
                </a:lnTo>
                <a:lnTo>
                  <a:pt x="316" y="1356"/>
                </a:lnTo>
                <a:lnTo>
                  <a:pt x="316" y="1356"/>
                </a:lnTo>
                <a:lnTo>
                  <a:pt x="316" y="1364"/>
                </a:lnTo>
                <a:lnTo>
                  <a:pt x="320" y="1372"/>
                </a:lnTo>
                <a:lnTo>
                  <a:pt x="324" y="1378"/>
                </a:lnTo>
                <a:lnTo>
                  <a:pt x="330" y="1386"/>
                </a:lnTo>
                <a:lnTo>
                  <a:pt x="342" y="1396"/>
                </a:lnTo>
                <a:lnTo>
                  <a:pt x="352" y="1400"/>
                </a:lnTo>
                <a:lnTo>
                  <a:pt x="352" y="1400"/>
                </a:lnTo>
                <a:lnTo>
                  <a:pt x="364" y="1392"/>
                </a:lnTo>
                <a:lnTo>
                  <a:pt x="372" y="1384"/>
                </a:lnTo>
                <a:lnTo>
                  <a:pt x="380" y="1376"/>
                </a:lnTo>
                <a:lnTo>
                  <a:pt x="382" y="1370"/>
                </a:lnTo>
                <a:lnTo>
                  <a:pt x="382" y="1370"/>
                </a:lnTo>
                <a:lnTo>
                  <a:pt x="382" y="1360"/>
                </a:lnTo>
                <a:lnTo>
                  <a:pt x="380" y="1352"/>
                </a:lnTo>
                <a:lnTo>
                  <a:pt x="376" y="1334"/>
                </a:lnTo>
                <a:lnTo>
                  <a:pt x="376" y="1294"/>
                </a:lnTo>
                <a:lnTo>
                  <a:pt x="376" y="1294"/>
                </a:lnTo>
                <a:lnTo>
                  <a:pt x="378" y="1272"/>
                </a:lnTo>
                <a:lnTo>
                  <a:pt x="382" y="1242"/>
                </a:lnTo>
                <a:lnTo>
                  <a:pt x="386" y="1208"/>
                </a:lnTo>
                <a:lnTo>
                  <a:pt x="388" y="1186"/>
                </a:lnTo>
                <a:lnTo>
                  <a:pt x="388" y="1186"/>
                </a:lnTo>
                <a:lnTo>
                  <a:pt x="390" y="1154"/>
                </a:lnTo>
                <a:lnTo>
                  <a:pt x="394" y="1118"/>
                </a:lnTo>
                <a:lnTo>
                  <a:pt x="396" y="1078"/>
                </a:lnTo>
                <a:lnTo>
                  <a:pt x="398" y="1042"/>
                </a:lnTo>
                <a:lnTo>
                  <a:pt x="398" y="1042"/>
                </a:lnTo>
                <a:lnTo>
                  <a:pt x="400" y="1022"/>
                </a:lnTo>
                <a:lnTo>
                  <a:pt x="404" y="994"/>
                </a:lnTo>
                <a:lnTo>
                  <a:pt x="410" y="966"/>
                </a:lnTo>
                <a:lnTo>
                  <a:pt x="412" y="944"/>
                </a:lnTo>
                <a:lnTo>
                  <a:pt x="412" y="944"/>
                </a:lnTo>
                <a:lnTo>
                  <a:pt x="414" y="890"/>
                </a:lnTo>
                <a:lnTo>
                  <a:pt x="420" y="848"/>
                </a:lnTo>
                <a:lnTo>
                  <a:pt x="426" y="816"/>
                </a:lnTo>
                <a:lnTo>
                  <a:pt x="432" y="792"/>
                </a:lnTo>
                <a:lnTo>
                  <a:pt x="444" y="754"/>
                </a:lnTo>
                <a:lnTo>
                  <a:pt x="448" y="738"/>
                </a:lnTo>
                <a:lnTo>
                  <a:pt x="450" y="716"/>
                </a:lnTo>
                <a:lnTo>
                  <a:pt x="450" y="716"/>
                </a:lnTo>
                <a:lnTo>
                  <a:pt x="450" y="706"/>
                </a:lnTo>
                <a:lnTo>
                  <a:pt x="448" y="698"/>
                </a:lnTo>
                <a:lnTo>
                  <a:pt x="448" y="690"/>
                </a:lnTo>
                <a:lnTo>
                  <a:pt x="448" y="684"/>
                </a:lnTo>
                <a:lnTo>
                  <a:pt x="448" y="684"/>
                </a:lnTo>
                <a:lnTo>
                  <a:pt x="440" y="634"/>
                </a:lnTo>
                <a:lnTo>
                  <a:pt x="434" y="588"/>
                </a:lnTo>
                <a:lnTo>
                  <a:pt x="426" y="540"/>
                </a:lnTo>
                <a:lnTo>
                  <a:pt x="426" y="540"/>
                </a:lnTo>
                <a:lnTo>
                  <a:pt x="422" y="532"/>
                </a:lnTo>
                <a:lnTo>
                  <a:pt x="418" y="524"/>
                </a:lnTo>
                <a:lnTo>
                  <a:pt x="410" y="508"/>
                </a:lnTo>
                <a:lnTo>
                  <a:pt x="404" y="502"/>
                </a:lnTo>
                <a:lnTo>
                  <a:pt x="402" y="494"/>
                </a:lnTo>
                <a:lnTo>
                  <a:pt x="400" y="486"/>
                </a:lnTo>
                <a:lnTo>
                  <a:pt x="402" y="478"/>
                </a:lnTo>
                <a:lnTo>
                  <a:pt x="402" y="478"/>
                </a:lnTo>
                <a:lnTo>
                  <a:pt x="410" y="456"/>
                </a:lnTo>
                <a:lnTo>
                  <a:pt x="420" y="432"/>
                </a:lnTo>
                <a:lnTo>
                  <a:pt x="420" y="432"/>
                </a:lnTo>
                <a:lnTo>
                  <a:pt x="422" y="432"/>
                </a:lnTo>
                <a:lnTo>
                  <a:pt x="422" y="432"/>
                </a:lnTo>
                <a:lnTo>
                  <a:pt x="424" y="438"/>
                </a:lnTo>
                <a:lnTo>
                  <a:pt x="426" y="446"/>
                </a:lnTo>
                <a:lnTo>
                  <a:pt x="428" y="454"/>
                </a:lnTo>
                <a:lnTo>
                  <a:pt x="428" y="454"/>
                </a:lnTo>
                <a:lnTo>
                  <a:pt x="430" y="462"/>
                </a:lnTo>
                <a:lnTo>
                  <a:pt x="430" y="466"/>
                </a:lnTo>
                <a:lnTo>
                  <a:pt x="428" y="476"/>
                </a:lnTo>
                <a:lnTo>
                  <a:pt x="424" y="486"/>
                </a:lnTo>
                <a:lnTo>
                  <a:pt x="424" y="492"/>
                </a:lnTo>
                <a:lnTo>
                  <a:pt x="426" y="498"/>
                </a:lnTo>
                <a:lnTo>
                  <a:pt x="426" y="498"/>
                </a:lnTo>
                <a:lnTo>
                  <a:pt x="428" y="502"/>
                </a:lnTo>
                <a:lnTo>
                  <a:pt x="430" y="504"/>
                </a:lnTo>
                <a:lnTo>
                  <a:pt x="434" y="506"/>
                </a:lnTo>
                <a:lnTo>
                  <a:pt x="436" y="508"/>
                </a:lnTo>
                <a:lnTo>
                  <a:pt x="436" y="508"/>
                </a:lnTo>
                <a:lnTo>
                  <a:pt x="436" y="518"/>
                </a:lnTo>
                <a:lnTo>
                  <a:pt x="436" y="530"/>
                </a:lnTo>
                <a:lnTo>
                  <a:pt x="436" y="540"/>
                </a:lnTo>
                <a:lnTo>
                  <a:pt x="438" y="550"/>
                </a:lnTo>
                <a:lnTo>
                  <a:pt x="438" y="550"/>
                </a:lnTo>
                <a:lnTo>
                  <a:pt x="444" y="556"/>
                </a:lnTo>
                <a:lnTo>
                  <a:pt x="444" y="560"/>
                </a:lnTo>
                <a:lnTo>
                  <a:pt x="444" y="566"/>
                </a:lnTo>
                <a:lnTo>
                  <a:pt x="440" y="570"/>
                </a:lnTo>
                <a:lnTo>
                  <a:pt x="434" y="576"/>
                </a:lnTo>
                <a:lnTo>
                  <a:pt x="432" y="580"/>
                </a:lnTo>
                <a:lnTo>
                  <a:pt x="432" y="582"/>
                </a:lnTo>
                <a:lnTo>
                  <a:pt x="432" y="582"/>
                </a:lnTo>
                <a:lnTo>
                  <a:pt x="436" y="644"/>
                </a:lnTo>
                <a:lnTo>
                  <a:pt x="440" y="674"/>
                </a:lnTo>
                <a:lnTo>
                  <a:pt x="442" y="684"/>
                </a:lnTo>
                <a:lnTo>
                  <a:pt x="444" y="686"/>
                </a:lnTo>
                <a:lnTo>
                  <a:pt x="446" y="688"/>
                </a:lnTo>
                <a:lnTo>
                  <a:pt x="446" y="688"/>
                </a:lnTo>
                <a:lnTo>
                  <a:pt x="470" y="654"/>
                </a:lnTo>
                <a:lnTo>
                  <a:pt x="488" y="622"/>
                </a:lnTo>
                <a:lnTo>
                  <a:pt x="488" y="622"/>
                </a:lnTo>
                <a:lnTo>
                  <a:pt x="490" y="610"/>
                </a:lnTo>
                <a:lnTo>
                  <a:pt x="494" y="598"/>
                </a:lnTo>
                <a:lnTo>
                  <a:pt x="498" y="586"/>
                </a:lnTo>
                <a:lnTo>
                  <a:pt x="498" y="570"/>
                </a:lnTo>
                <a:lnTo>
                  <a:pt x="498" y="570"/>
                </a:lnTo>
                <a:lnTo>
                  <a:pt x="508" y="532"/>
                </a:lnTo>
                <a:lnTo>
                  <a:pt x="512" y="512"/>
                </a:lnTo>
                <a:lnTo>
                  <a:pt x="512" y="494"/>
                </a:lnTo>
                <a:lnTo>
                  <a:pt x="512" y="494"/>
                </a:lnTo>
                <a:lnTo>
                  <a:pt x="512" y="490"/>
                </a:lnTo>
                <a:lnTo>
                  <a:pt x="510" y="486"/>
                </a:lnTo>
                <a:lnTo>
                  <a:pt x="504" y="480"/>
                </a:lnTo>
                <a:lnTo>
                  <a:pt x="498" y="474"/>
                </a:lnTo>
                <a:lnTo>
                  <a:pt x="494" y="470"/>
                </a:lnTo>
                <a:lnTo>
                  <a:pt x="494" y="466"/>
                </a:lnTo>
                <a:lnTo>
                  <a:pt x="494" y="466"/>
                </a:lnTo>
                <a:lnTo>
                  <a:pt x="492" y="454"/>
                </a:lnTo>
                <a:lnTo>
                  <a:pt x="490" y="442"/>
                </a:lnTo>
                <a:lnTo>
                  <a:pt x="486" y="432"/>
                </a:lnTo>
                <a:lnTo>
                  <a:pt x="486" y="424"/>
                </a:lnTo>
                <a:lnTo>
                  <a:pt x="486" y="424"/>
                </a:lnTo>
                <a:lnTo>
                  <a:pt x="486" y="408"/>
                </a:lnTo>
                <a:lnTo>
                  <a:pt x="486" y="392"/>
                </a:lnTo>
                <a:lnTo>
                  <a:pt x="484" y="358"/>
                </a:lnTo>
                <a:lnTo>
                  <a:pt x="480" y="318"/>
                </a:lnTo>
                <a:lnTo>
                  <a:pt x="480" y="274"/>
                </a:lnTo>
                <a:lnTo>
                  <a:pt x="480" y="274"/>
                </a:lnTo>
                <a:lnTo>
                  <a:pt x="478" y="264"/>
                </a:lnTo>
                <a:lnTo>
                  <a:pt x="474" y="256"/>
                </a:lnTo>
                <a:lnTo>
                  <a:pt x="470" y="250"/>
                </a:lnTo>
                <a:lnTo>
                  <a:pt x="464" y="246"/>
                </a:lnTo>
                <a:lnTo>
                  <a:pt x="448" y="240"/>
                </a:lnTo>
                <a:lnTo>
                  <a:pt x="432" y="234"/>
                </a:lnTo>
                <a:lnTo>
                  <a:pt x="432" y="23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23268"/>
            <a:ext cx="7886701" cy="934884"/>
          </a:xfrm>
        </p:spPr>
        <p:txBody>
          <a:bodyPr/>
          <a:lstStyle/>
          <a:p>
            <a:r>
              <a:rPr lang="cs-CZ" dirty="0" smtClean="0"/>
              <a:t>Kroky nezbytné k výpočtu jak čisté mzdy, tak mzdových nákladů jsou složité a neintuitivní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8" name="TextBox 7"/>
          <p:cNvSpPr txBox="1"/>
          <p:nvPr/>
        </p:nvSpPr>
        <p:spPr>
          <a:xfrm>
            <a:off x="3941940" y="2558731"/>
            <a:ext cx="1188000" cy="1188000"/>
          </a:xfrm>
          <a:prstGeom prst="ellipse">
            <a:avLst/>
          </a:prstGeom>
          <a:solidFill>
            <a:schemeClr val="bg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cs-CZ" sz="1400" dirty="0" smtClean="0"/>
              <a:t>Hrubá mzda</a:t>
            </a:r>
            <a:endParaRPr lang="cs-CZ" sz="1400" dirty="0"/>
          </a:p>
          <a:p>
            <a:pPr algn="ctr"/>
            <a:r>
              <a:rPr lang="cs-CZ" sz="1400" b="1" dirty="0" smtClean="0"/>
              <a:t>29 320,-</a:t>
            </a:r>
            <a:endParaRPr lang="en-US" sz="1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4326903" y="547697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GB" dirty="0"/>
          </a:p>
        </p:txBody>
      </p:sp>
      <p:sp>
        <p:nvSpPr>
          <p:cNvPr id="62" name="Obdélníkový popisek 48"/>
          <p:cNvSpPr/>
          <p:nvPr/>
        </p:nvSpPr>
        <p:spPr>
          <a:xfrm>
            <a:off x="4235262" y="5394492"/>
            <a:ext cx="3364206" cy="1009308"/>
          </a:xfrm>
          <a:prstGeom prst="wedgeRectCallout">
            <a:avLst>
              <a:gd name="adj1" fmla="val 57081"/>
              <a:gd name="adj2" fmla="val -84027"/>
            </a:avLst>
          </a:prstGeom>
          <a:solidFill>
            <a:schemeClr val="bg1">
              <a:alpha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t"/>
            <a:endParaRPr lang="cs-CZ" sz="1100" dirty="0">
              <a:solidFill>
                <a:srgbClr val="000000"/>
              </a:solidFill>
            </a:endParaRPr>
          </a:p>
        </p:txBody>
      </p:sp>
      <p:sp>
        <p:nvSpPr>
          <p:cNvPr id="23" name="Obdélníkový popisek 48"/>
          <p:cNvSpPr/>
          <p:nvPr/>
        </p:nvSpPr>
        <p:spPr>
          <a:xfrm>
            <a:off x="4235264" y="5397094"/>
            <a:ext cx="3364205" cy="1006706"/>
          </a:xfrm>
          <a:prstGeom prst="wedgeRectCallout">
            <a:avLst>
              <a:gd name="adj1" fmla="val -68786"/>
              <a:gd name="adj2" fmla="val -100374"/>
            </a:avLst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t"/>
            <a:r>
              <a:rPr lang="cs-CZ" sz="1100" i="1" dirty="0" smtClean="0">
                <a:solidFill>
                  <a:srgbClr val="000000"/>
                </a:solidFill>
              </a:rPr>
              <a:t>Sazba daně z přijmu je sice 15 %, ale základem pro výpočet je nelogicky zvolena </a:t>
            </a:r>
            <a:r>
              <a:rPr lang="cs-CZ" sz="1100" i="1" dirty="0" err="1" smtClean="0">
                <a:solidFill>
                  <a:srgbClr val="000000"/>
                </a:solidFill>
              </a:rPr>
              <a:t>superhrubá</a:t>
            </a:r>
            <a:r>
              <a:rPr lang="cs-CZ" sz="1100" i="1" dirty="0" smtClean="0">
                <a:solidFill>
                  <a:srgbClr val="000000"/>
                </a:solidFill>
              </a:rPr>
              <a:t> mzda.</a:t>
            </a:r>
          </a:p>
          <a:p>
            <a:pPr fontAlgn="t"/>
            <a:r>
              <a:rPr lang="cs-CZ" sz="1100" i="1" dirty="0" smtClean="0">
                <a:solidFill>
                  <a:srgbClr val="000000"/>
                </a:solidFill>
              </a:rPr>
              <a:t>Tento fakt a rozdělení povinných odvodů mezi zaměstnance a zaměstnavatele činí celý výpočet uživatelsky nepřívětivý</a:t>
            </a:r>
            <a:r>
              <a:rPr lang="cs-CZ" sz="1100" dirty="0" smtClean="0">
                <a:solidFill>
                  <a:srgbClr val="000000"/>
                </a:solidFill>
              </a:rPr>
              <a:t>.</a:t>
            </a:r>
            <a:endParaRPr lang="cs-CZ" sz="1100" dirty="0">
              <a:solidFill>
                <a:srgbClr val="000000"/>
              </a:solidFill>
            </a:endParaRPr>
          </a:p>
        </p:txBody>
      </p:sp>
      <p:cxnSp>
        <p:nvCxnSpPr>
          <p:cNvPr id="25" name="Curved Connector 24"/>
          <p:cNvCxnSpPr/>
          <p:nvPr/>
        </p:nvCxnSpPr>
        <p:spPr>
          <a:xfrm>
            <a:off x="5392061" y="3195255"/>
            <a:ext cx="1451398" cy="794708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headEnd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6749911" y="2607909"/>
            <a:ext cx="124773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Aft>
                <a:spcPts val="3600"/>
              </a:spcAft>
            </a:pPr>
            <a:r>
              <a:rPr lang="cs-CZ" sz="1400" b="1" dirty="0" smtClean="0"/>
              <a:t>Zaměstnavatel</a:t>
            </a:r>
            <a:endParaRPr lang="cs-CZ" sz="1400" b="1" dirty="0"/>
          </a:p>
        </p:txBody>
      </p:sp>
      <p:sp>
        <p:nvSpPr>
          <p:cNvPr id="52" name="Freeform 14"/>
          <p:cNvSpPr>
            <a:spLocks noEditPoints="1"/>
          </p:cNvSpPr>
          <p:nvPr/>
        </p:nvSpPr>
        <p:spPr bwMode="auto">
          <a:xfrm flipH="1">
            <a:off x="628650" y="1913029"/>
            <a:ext cx="866580" cy="2218712"/>
          </a:xfrm>
          <a:custGeom>
            <a:avLst/>
            <a:gdLst/>
            <a:ahLst/>
            <a:cxnLst>
              <a:cxn ang="0">
                <a:pos x="498" y="360"/>
              </a:cxn>
              <a:cxn ang="0">
                <a:pos x="484" y="266"/>
              </a:cxn>
              <a:cxn ang="0">
                <a:pos x="430" y="212"/>
              </a:cxn>
              <a:cxn ang="0">
                <a:pos x="342" y="172"/>
              </a:cxn>
              <a:cxn ang="0">
                <a:pos x="332" y="110"/>
              </a:cxn>
              <a:cxn ang="0">
                <a:pos x="338" y="68"/>
              </a:cxn>
              <a:cxn ang="0">
                <a:pos x="300" y="8"/>
              </a:cxn>
              <a:cxn ang="0">
                <a:pos x="212" y="36"/>
              </a:cxn>
              <a:cxn ang="0">
                <a:pos x="206" y="94"/>
              </a:cxn>
              <a:cxn ang="0">
                <a:pos x="234" y="156"/>
              </a:cxn>
              <a:cxn ang="0">
                <a:pos x="212" y="198"/>
              </a:cxn>
              <a:cxn ang="0">
                <a:pos x="114" y="236"/>
              </a:cxn>
              <a:cxn ang="0">
                <a:pos x="96" y="354"/>
              </a:cxn>
              <a:cxn ang="0">
                <a:pos x="80" y="464"/>
              </a:cxn>
              <a:cxn ang="0">
                <a:pos x="66" y="624"/>
              </a:cxn>
              <a:cxn ang="0">
                <a:pos x="74" y="688"/>
              </a:cxn>
              <a:cxn ang="0">
                <a:pos x="76" y="744"/>
              </a:cxn>
              <a:cxn ang="0">
                <a:pos x="58" y="802"/>
              </a:cxn>
              <a:cxn ang="0">
                <a:pos x="40" y="822"/>
              </a:cxn>
              <a:cxn ang="0">
                <a:pos x="22" y="860"/>
              </a:cxn>
              <a:cxn ang="0">
                <a:pos x="8" y="908"/>
              </a:cxn>
              <a:cxn ang="0">
                <a:pos x="16" y="1034"/>
              </a:cxn>
              <a:cxn ang="0">
                <a:pos x="30" y="1038"/>
              </a:cxn>
              <a:cxn ang="0">
                <a:pos x="76" y="1050"/>
              </a:cxn>
              <a:cxn ang="0">
                <a:pos x="76" y="1076"/>
              </a:cxn>
              <a:cxn ang="0">
                <a:pos x="86" y="1140"/>
              </a:cxn>
              <a:cxn ang="0">
                <a:pos x="80" y="1172"/>
              </a:cxn>
              <a:cxn ang="0">
                <a:pos x="92" y="1204"/>
              </a:cxn>
              <a:cxn ang="0">
                <a:pos x="82" y="1232"/>
              </a:cxn>
              <a:cxn ang="0">
                <a:pos x="64" y="1266"/>
              </a:cxn>
              <a:cxn ang="0">
                <a:pos x="34" y="1288"/>
              </a:cxn>
              <a:cxn ang="0">
                <a:pos x="44" y="1312"/>
              </a:cxn>
              <a:cxn ang="0">
                <a:pos x="162" y="1296"/>
              </a:cxn>
              <a:cxn ang="0">
                <a:pos x="180" y="1262"/>
              </a:cxn>
              <a:cxn ang="0">
                <a:pos x="216" y="1162"/>
              </a:cxn>
              <a:cxn ang="0">
                <a:pos x="270" y="860"/>
              </a:cxn>
              <a:cxn ang="0">
                <a:pos x="296" y="962"/>
              </a:cxn>
              <a:cxn ang="0">
                <a:pos x="296" y="1112"/>
              </a:cxn>
              <a:cxn ang="0">
                <a:pos x="284" y="1244"/>
              </a:cxn>
              <a:cxn ang="0">
                <a:pos x="304" y="1286"/>
              </a:cxn>
              <a:cxn ang="0">
                <a:pos x="322" y="1308"/>
              </a:cxn>
              <a:cxn ang="0">
                <a:pos x="392" y="1300"/>
              </a:cxn>
              <a:cxn ang="0">
                <a:pos x="380" y="1258"/>
              </a:cxn>
              <a:cxn ang="0">
                <a:pos x="394" y="1192"/>
              </a:cxn>
              <a:cxn ang="0">
                <a:pos x="434" y="886"/>
              </a:cxn>
              <a:cxn ang="0">
                <a:pos x="450" y="680"/>
              </a:cxn>
              <a:cxn ang="0">
                <a:pos x="476" y="658"/>
              </a:cxn>
              <a:cxn ang="0">
                <a:pos x="502" y="606"/>
              </a:cxn>
              <a:cxn ang="0">
                <a:pos x="514" y="512"/>
              </a:cxn>
              <a:cxn ang="0">
                <a:pos x="112" y="732"/>
              </a:cxn>
              <a:cxn ang="0">
                <a:pos x="106" y="742"/>
              </a:cxn>
              <a:cxn ang="0">
                <a:pos x="90" y="800"/>
              </a:cxn>
              <a:cxn ang="0">
                <a:pos x="100" y="768"/>
              </a:cxn>
              <a:cxn ang="0">
                <a:pos x="102" y="1190"/>
              </a:cxn>
              <a:cxn ang="0">
                <a:pos x="118" y="790"/>
              </a:cxn>
              <a:cxn ang="0">
                <a:pos x="114" y="760"/>
              </a:cxn>
              <a:cxn ang="0">
                <a:pos x="112" y="746"/>
              </a:cxn>
              <a:cxn ang="0">
                <a:pos x="128" y="742"/>
              </a:cxn>
              <a:cxn ang="0">
                <a:pos x="136" y="690"/>
              </a:cxn>
              <a:cxn ang="0">
                <a:pos x="120" y="682"/>
              </a:cxn>
              <a:cxn ang="0">
                <a:pos x="134" y="636"/>
              </a:cxn>
            </a:cxnLst>
            <a:rect l="0" t="0" r="r" b="b"/>
            <a:pathLst>
              <a:path w="514" h="1316">
                <a:moveTo>
                  <a:pt x="514" y="502"/>
                </a:moveTo>
                <a:lnTo>
                  <a:pt x="514" y="502"/>
                </a:lnTo>
                <a:lnTo>
                  <a:pt x="514" y="484"/>
                </a:lnTo>
                <a:lnTo>
                  <a:pt x="514" y="484"/>
                </a:lnTo>
                <a:lnTo>
                  <a:pt x="512" y="466"/>
                </a:lnTo>
                <a:lnTo>
                  <a:pt x="512" y="466"/>
                </a:lnTo>
                <a:lnTo>
                  <a:pt x="510" y="438"/>
                </a:lnTo>
                <a:lnTo>
                  <a:pt x="510" y="438"/>
                </a:lnTo>
                <a:lnTo>
                  <a:pt x="506" y="412"/>
                </a:lnTo>
                <a:lnTo>
                  <a:pt x="506" y="412"/>
                </a:lnTo>
                <a:lnTo>
                  <a:pt x="502" y="392"/>
                </a:lnTo>
                <a:lnTo>
                  <a:pt x="502" y="392"/>
                </a:lnTo>
                <a:lnTo>
                  <a:pt x="502" y="380"/>
                </a:lnTo>
                <a:lnTo>
                  <a:pt x="502" y="380"/>
                </a:lnTo>
                <a:lnTo>
                  <a:pt x="500" y="368"/>
                </a:lnTo>
                <a:lnTo>
                  <a:pt x="500" y="368"/>
                </a:lnTo>
                <a:lnTo>
                  <a:pt x="498" y="360"/>
                </a:lnTo>
                <a:lnTo>
                  <a:pt x="498" y="360"/>
                </a:lnTo>
                <a:lnTo>
                  <a:pt x="492" y="346"/>
                </a:lnTo>
                <a:lnTo>
                  <a:pt x="492" y="346"/>
                </a:lnTo>
                <a:lnTo>
                  <a:pt x="494" y="344"/>
                </a:lnTo>
                <a:lnTo>
                  <a:pt x="494" y="338"/>
                </a:lnTo>
                <a:lnTo>
                  <a:pt x="494" y="338"/>
                </a:lnTo>
                <a:lnTo>
                  <a:pt x="492" y="324"/>
                </a:lnTo>
                <a:lnTo>
                  <a:pt x="492" y="324"/>
                </a:lnTo>
                <a:lnTo>
                  <a:pt x="490" y="314"/>
                </a:lnTo>
                <a:lnTo>
                  <a:pt x="490" y="314"/>
                </a:lnTo>
                <a:lnTo>
                  <a:pt x="490" y="310"/>
                </a:lnTo>
                <a:lnTo>
                  <a:pt x="490" y="310"/>
                </a:lnTo>
                <a:lnTo>
                  <a:pt x="488" y="296"/>
                </a:lnTo>
                <a:lnTo>
                  <a:pt x="488" y="296"/>
                </a:lnTo>
                <a:lnTo>
                  <a:pt x="484" y="284"/>
                </a:lnTo>
                <a:lnTo>
                  <a:pt x="484" y="284"/>
                </a:lnTo>
                <a:lnTo>
                  <a:pt x="482" y="278"/>
                </a:lnTo>
                <a:lnTo>
                  <a:pt x="482" y="278"/>
                </a:lnTo>
                <a:lnTo>
                  <a:pt x="484" y="266"/>
                </a:lnTo>
                <a:lnTo>
                  <a:pt x="484" y="266"/>
                </a:lnTo>
                <a:lnTo>
                  <a:pt x="484" y="252"/>
                </a:lnTo>
                <a:lnTo>
                  <a:pt x="484" y="252"/>
                </a:lnTo>
                <a:lnTo>
                  <a:pt x="482" y="236"/>
                </a:lnTo>
                <a:lnTo>
                  <a:pt x="482" y="236"/>
                </a:lnTo>
                <a:lnTo>
                  <a:pt x="480" y="230"/>
                </a:lnTo>
                <a:lnTo>
                  <a:pt x="476" y="226"/>
                </a:lnTo>
                <a:lnTo>
                  <a:pt x="476" y="226"/>
                </a:lnTo>
                <a:lnTo>
                  <a:pt x="472" y="226"/>
                </a:lnTo>
                <a:lnTo>
                  <a:pt x="472" y="226"/>
                </a:lnTo>
                <a:lnTo>
                  <a:pt x="472" y="224"/>
                </a:lnTo>
                <a:lnTo>
                  <a:pt x="466" y="222"/>
                </a:lnTo>
                <a:lnTo>
                  <a:pt x="466" y="222"/>
                </a:lnTo>
                <a:lnTo>
                  <a:pt x="450" y="218"/>
                </a:lnTo>
                <a:lnTo>
                  <a:pt x="450" y="218"/>
                </a:lnTo>
                <a:lnTo>
                  <a:pt x="442" y="216"/>
                </a:lnTo>
                <a:lnTo>
                  <a:pt x="442" y="216"/>
                </a:lnTo>
                <a:lnTo>
                  <a:pt x="430" y="212"/>
                </a:lnTo>
                <a:lnTo>
                  <a:pt x="430" y="212"/>
                </a:lnTo>
                <a:lnTo>
                  <a:pt x="418" y="208"/>
                </a:lnTo>
                <a:lnTo>
                  <a:pt x="418" y="208"/>
                </a:lnTo>
                <a:lnTo>
                  <a:pt x="402" y="204"/>
                </a:lnTo>
                <a:lnTo>
                  <a:pt x="402" y="204"/>
                </a:lnTo>
                <a:lnTo>
                  <a:pt x="380" y="194"/>
                </a:lnTo>
                <a:lnTo>
                  <a:pt x="380" y="194"/>
                </a:lnTo>
                <a:lnTo>
                  <a:pt x="366" y="190"/>
                </a:lnTo>
                <a:lnTo>
                  <a:pt x="366" y="190"/>
                </a:lnTo>
                <a:lnTo>
                  <a:pt x="358" y="188"/>
                </a:lnTo>
                <a:lnTo>
                  <a:pt x="358" y="188"/>
                </a:lnTo>
                <a:lnTo>
                  <a:pt x="352" y="184"/>
                </a:lnTo>
                <a:lnTo>
                  <a:pt x="352" y="184"/>
                </a:lnTo>
                <a:lnTo>
                  <a:pt x="348" y="182"/>
                </a:lnTo>
                <a:lnTo>
                  <a:pt x="346" y="178"/>
                </a:lnTo>
                <a:lnTo>
                  <a:pt x="346" y="178"/>
                </a:lnTo>
                <a:lnTo>
                  <a:pt x="342" y="172"/>
                </a:lnTo>
                <a:lnTo>
                  <a:pt x="342" y="172"/>
                </a:lnTo>
                <a:lnTo>
                  <a:pt x="336" y="168"/>
                </a:lnTo>
                <a:lnTo>
                  <a:pt x="336" y="168"/>
                </a:lnTo>
                <a:lnTo>
                  <a:pt x="336" y="166"/>
                </a:lnTo>
                <a:lnTo>
                  <a:pt x="336" y="166"/>
                </a:lnTo>
                <a:lnTo>
                  <a:pt x="334" y="166"/>
                </a:lnTo>
                <a:lnTo>
                  <a:pt x="334" y="164"/>
                </a:lnTo>
                <a:lnTo>
                  <a:pt x="334" y="164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0" y="148"/>
                </a:lnTo>
                <a:lnTo>
                  <a:pt x="330" y="148"/>
                </a:lnTo>
                <a:lnTo>
                  <a:pt x="330" y="138"/>
                </a:lnTo>
                <a:lnTo>
                  <a:pt x="330" y="138"/>
                </a:lnTo>
                <a:lnTo>
                  <a:pt x="332" y="122"/>
                </a:lnTo>
                <a:lnTo>
                  <a:pt x="332" y="122"/>
                </a:lnTo>
                <a:lnTo>
                  <a:pt x="332" y="110"/>
                </a:lnTo>
                <a:lnTo>
                  <a:pt x="332" y="110"/>
                </a:lnTo>
                <a:lnTo>
                  <a:pt x="334" y="108"/>
                </a:lnTo>
                <a:lnTo>
                  <a:pt x="334" y="108"/>
                </a:lnTo>
                <a:lnTo>
                  <a:pt x="336" y="108"/>
                </a:lnTo>
                <a:lnTo>
                  <a:pt x="336" y="106"/>
                </a:lnTo>
                <a:lnTo>
                  <a:pt x="336" y="106"/>
                </a:lnTo>
                <a:lnTo>
                  <a:pt x="338" y="104"/>
                </a:lnTo>
                <a:lnTo>
                  <a:pt x="338" y="104"/>
                </a:lnTo>
                <a:lnTo>
                  <a:pt x="340" y="102"/>
                </a:lnTo>
                <a:lnTo>
                  <a:pt x="340" y="98"/>
                </a:lnTo>
                <a:lnTo>
                  <a:pt x="340" y="98"/>
                </a:lnTo>
                <a:lnTo>
                  <a:pt x="342" y="88"/>
                </a:lnTo>
                <a:lnTo>
                  <a:pt x="342" y="88"/>
                </a:lnTo>
                <a:lnTo>
                  <a:pt x="342" y="76"/>
                </a:lnTo>
                <a:lnTo>
                  <a:pt x="342" y="76"/>
                </a:lnTo>
                <a:lnTo>
                  <a:pt x="340" y="70"/>
                </a:lnTo>
                <a:lnTo>
                  <a:pt x="338" y="68"/>
                </a:lnTo>
                <a:lnTo>
                  <a:pt x="338" y="68"/>
                </a:lnTo>
                <a:lnTo>
                  <a:pt x="334" y="66"/>
                </a:lnTo>
                <a:lnTo>
                  <a:pt x="334" y="68"/>
                </a:lnTo>
                <a:lnTo>
                  <a:pt x="334" y="68"/>
                </a:lnTo>
                <a:lnTo>
                  <a:pt x="334" y="62"/>
                </a:lnTo>
                <a:lnTo>
                  <a:pt x="334" y="62"/>
                </a:lnTo>
                <a:lnTo>
                  <a:pt x="332" y="56"/>
                </a:lnTo>
                <a:lnTo>
                  <a:pt x="332" y="56"/>
                </a:lnTo>
                <a:lnTo>
                  <a:pt x="330" y="46"/>
                </a:lnTo>
                <a:lnTo>
                  <a:pt x="330" y="46"/>
                </a:lnTo>
                <a:lnTo>
                  <a:pt x="326" y="32"/>
                </a:lnTo>
                <a:lnTo>
                  <a:pt x="326" y="32"/>
                </a:lnTo>
                <a:lnTo>
                  <a:pt x="324" y="26"/>
                </a:lnTo>
                <a:lnTo>
                  <a:pt x="320" y="22"/>
                </a:lnTo>
                <a:lnTo>
                  <a:pt x="320" y="22"/>
                </a:lnTo>
                <a:lnTo>
                  <a:pt x="310" y="14"/>
                </a:lnTo>
                <a:lnTo>
                  <a:pt x="310" y="14"/>
                </a:lnTo>
                <a:lnTo>
                  <a:pt x="300" y="8"/>
                </a:lnTo>
                <a:lnTo>
                  <a:pt x="300" y="8"/>
                </a:lnTo>
                <a:lnTo>
                  <a:pt x="290" y="4"/>
                </a:lnTo>
                <a:lnTo>
                  <a:pt x="290" y="4"/>
                </a:lnTo>
                <a:lnTo>
                  <a:pt x="280" y="2"/>
                </a:lnTo>
                <a:lnTo>
                  <a:pt x="268" y="0"/>
                </a:lnTo>
                <a:lnTo>
                  <a:pt x="268" y="0"/>
                </a:lnTo>
                <a:lnTo>
                  <a:pt x="260" y="0"/>
                </a:lnTo>
                <a:lnTo>
                  <a:pt x="254" y="0"/>
                </a:lnTo>
                <a:lnTo>
                  <a:pt x="254" y="0"/>
                </a:lnTo>
                <a:lnTo>
                  <a:pt x="244" y="4"/>
                </a:lnTo>
                <a:lnTo>
                  <a:pt x="234" y="12"/>
                </a:lnTo>
                <a:lnTo>
                  <a:pt x="234" y="12"/>
                </a:lnTo>
                <a:lnTo>
                  <a:pt x="222" y="24"/>
                </a:lnTo>
                <a:lnTo>
                  <a:pt x="222" y="24"/>
                </a:lnTo>
                <a:lnTo>
                  <a:pt x="218" y="30"/>
                </a:lnTo>
                <a:lnTo>
                  <a:pt x="214" y="32"/>
                </a:lnTo>
                <a:lnTo>
                  <a:pt x="214" y="32"/>
                </a:lnTo>
                <a:lnTo>
                  <a:pt x="214" y="34"/>
                </a:lnTo>
                <a:lnTo>
                  <a:pt x="212" y="36"/>
                </a:lnTo>
                <a:lnTo>
                  <a:pt x="212" y="36"/>
                </a:lnTo>
                <a:lnTo>
                  <a:pt x="210" y="42"/>
                </a:lnTo>
                <a:lnTo>
                  <a:pt x="210" y="42"/>
                </a:lnTo>
                <a:lnTo>
                  <a:pt x="208" y="54"/>
                </a:lnTo>
                <a:lnTo>
                  <a:pt x="208" y="54"/>
                </a:lnTo>
                <a:lnTo>
                  <a:pt x="208" y="62"/>
                </a:lnTo>
                <a:lnTo>
                  <a:pt x="208" y="62"/>
                </a:lnTo>
                <a:lnTo>
                  <a:pt x="208" y="70"/>
                </a:lnTo>
                <a:lnTo>
                  <a:pt x="208" y="70"/>
                </a:lnTo>
                <a:lnTo>
                  <a:pt x="210" y="82"/>
                </a:lnTo>
                <a:lnTo>
                  <a:pt x="210" y="82"/>
                </a:lnTo>
                <a:lnTo>
                  <a:pt x="212" y="84"/>
                </a:lnTo>
                <a:lnTo>
                  <a:pt x="210" y="86"/>
                </a:lnTo>
                <a:lnTo>
                  <a:pt x="210" y="86"/>
                </a:lnTo>
                <a:lnTo>
                  <a:pt x="208" y="86"/>
                </a:lnTo>
                <a:lnTo>
                  <a:pt x="206" y="88"/>
                </a:lnTo>
                <a:lnTo>
                  <a:pt x="206" y="88"/>
                </a:lnTo>
                <a:lnTo>
                  <a:pt x="206" y="94"/>
                </a:lnTo>
                <a:lnTo>
                  <a:pt x="208" y="100"/>
                </a:lnTo>
                <a:lnTo>
                  <a:pt x="208" y="100"/>
                </a:lnTo>
                <a:lnTo>
                  <a:pt x="210" y="110"/>
                </a:lnTo>
                <a:lnTo>
                  <a:pt x="210" y="110"/>
                </a:lnTo>
                <a:lnTo>
                  <a:pt x="212" y="116"/>
                </a:lnTo>
                <a:lnTo>
                  <a:pt x="214" y="120"/>
                </a:lnTo>
                <a:lnTo>
                  <a:pt x="214" y="120"/>
                </a:lnTo>
                <a:lnTo>
                  <a:pt x="218" y="124"/>
                </a:lnTo>
                <a:lnTo>
                  <a:pt x="218" y="124"/>
                </a:lnTo>
                <a:lnTo>
                  <a:pt x="220" y="124"/>
                </a:lnTo>
                <a:lnTo>
                  <a:pt x="220" y="124"/>
                </a:lnTo>
                <a:lnTo>
                  <a:pt x="224" y="134"/>
                </a:lnTo>
                <a:lnTo>
                  <a:pt x="224" y="134"/>
                </a:lnTo>
                <a:lnTo>
                  <a:pt x="228" y="142"/>
                </a:lnTo>
                <a:lnTo>
                  <a:pt x="228" y="142"/>
                </a:lnTo>
                <a:lnTo>
                  <a:pt x="230" y="148"/>
                </a:lnTo>
                <a:lnTo>
                  <a:pt x="230" y="148"/>
                </a:lnTo>
                <a:lnTo>
                  <a:pt x="234" y="156"/>
                </a:lnTo>
                <a:lnTo>
                  <a:pt x="234" y="162"/>
                </a:lnTo>
                <a:lnTo>
                  <a:pt x="234" y="162"/>
                </a:lnTo>
                <a:lnTo>
                  <a:pt x="234" y="166"/>
                </a:lnTo>
                <a:lnTo>
                  <a:pt x="234" y="170"/>
                </a:lnTo>
                <a:lnTo>
                  <a:pt x="234" y="170"/>
                </a:lnTo>
                <a:lnTo>
                  <a:pt x="236" y="174"/>
                </a:lnTo>
                <a:lnTo>
                  <a:pt x="236" y="178"/>
                </a:lnTo>
                <a:lnTo>
                  <a:pt x="236" y="178"/>
                </a:lnTo>
                <a:lnTo>
                  <a:pt x="234" y="182"/>
                </a:lnTo>
                <a:lnTo>
                  <a:pt x="234" y="182"/>
                </a:lnTo>
                <a:lnTo>
                  <a:pt x="232" y="188"/>
                </a:lnTo>
                <a:lnTo>
                  <a:pt x="232" y="188"/>
                </a:lnTo>
                <a:lnTo>
                  <a:pt x="224" y="192"/>
                </a:lnTo>
                <a:lnTo>
                  <a:pt x="224" y="192"/>
                </a:lnTo>
                <a:lnTo>
                  <a:pt x="218" y="196"/>
                </a:lnTo>
                <a:lnTo>
                  <a:pt x="218" y="196"/>
                </a:lnTo>
                <a:lnTo>
                  <a:pt x="212" y="198"/>
                </a:lnTo>
                <a:lnTo>
                  <a:pt x="212" y="198"/>
                </a:lnTo>
                <a:lnTo>
                  <a:pt x="206" y="198"/>
                </a:lnTo>
                <a:lnTo>
                  <a:pt x="198" y="202"/>
                </a:lnTo>
                <a:lnTo>
                  <a:pt x="198" y="202"/>
                </a:lnTo>
                <a:lnTo>
                  <a:pt x="180" y="210"/>
                </a:lnTo>
                <a:lnTo>
                  <a:pt x="180" y="210"/>
                </a:lnTo>
                <a:lnTo>
                  <a:pt x="166" y="216"/>
                </a:lnTo>
                <a:lnTo>
                  <a:pt x="166" y="216"/>
                </a:lnTo>
                <a:lnTo>
                  <a:pt x="150" y="220"/>
                </a:lnTo>
                <a:lnTo>
                  <a:pt x="150" y="220"/>
                </a:lnTo>
                <a:lnTo>
                  <a:pt x="136" y="224"/>
                </a:lnTo>
                <a:lnTo>
                  <a:pt x="136" y="224"/>
                </a:lnTo>
                <a:lnTo>
                  <a:pt x="124" y="228"/>
                </a:lnTo>
                <a:lnTo>
                  <a:pt x="124" y="228"/>
                </a:lnTo>
                <a:lnTo>
                  <a:pt x="118" y="232"/>
                </a:lnTo>
                <a:lnTo>
                  <a:pt x="118" y="232"/>
                </a:lnTo>
                <a:lnTo>
                  <a:pt x="116" y="232"/>
                </a:lnTo>
                <a:lnTo>
                  <a:pt x="114" y="236"/>
                </a:lnTo>
                <a:lnTo>
                  <a:pt x="114" y="236"/>
                </a:lnTo>
                <a:lnTo>
                  <a:pt x="110" y="242"/>
                </a:lnTo>
                <a:lnTo>
                  <a:pt x="110" y="252"/>
                </a:lnTo>
                <a:lnTo>
                  <a:pt x="110" y="252"/>
                </a:lnTo>
                <a:lnTo>
                  <a:pt x="110" y="266"/>
                </a:lnTo>
                <a:lnTo>
                  <a:pt x="110" y="266"/>
                </a:lnTo>
                <a:lnTo>
                  <a:pt x="110" y="274"/>
                </a:lnTo>
                <a:lnTo>
                  <a:pt x="110" y="274"/>
                </a:lnTo>
                <a:lnTo>
                  <a:pt x="110" y="282"/>
                </a:lnTo>
                <a:lnTo>
                  <a:pt x="110" y="282"/>
                </a:lnTo>
                <a:lnTo>
                  <a:pt x="104" y="292"/>
                </a:lnTo>
                <a:lnTo>
                  <a:pt x="104" y="292"/>
                </a:lnTo>
                <a:lnTo>
                  <a:pt x="102" y="304"/>
                </a:lnTo>
                <a:lnTo>
                  <a:pt x="102" y="304"/>
                </a:lnTo>
                <a:lnTo>
                  <a:pt x="100" y="316"/>
                </a:lnTo>
                <a:lnTo>
                  <a:pt x="100" y="316"/>
                </a:lnTo>
                <a:lnTo>
                  <a:pt x="98" y="336"/>
                </a:lnTo>
                <a:lnTo>
                  <a:pt x="98" y="336"/>
                </a:lnTo>
                <a:lnTo>
                  <a:pt x="96" y="354"/>
                </a:lnTo>
                <a:lnTo>
                  <a:pt x="96" y="354"/>
                </a:lnTo>
                <a:lnTo>
                  <a:pt x="94" y="366"/>
                </a:lnTo>
                <a:lnTo>
                  <a:pt x="94" y="366"/>
                </a:lnTo>
                <a:lnTo>
                  <a:pt x="88" y="388"/>
                </a:lnTo>
                <a:lnTo>
                  <a:pt x="88" y="388"/>
                </a:lnTo>
                <a:lnTo>
                  <a:pt x="86" y="404"/>
                </a:lnTo>
                <a:lnTo>
                  <a:pt x="86" y="404"/>
                </a:lnTo>
                <a:lnTo>
                  <a:pt x="84" y="418"/>
                </a:lnTo>
                <a:lnTo>
                  <a:pt x="84" y="418"/>
                </a:lnTo>
                <a:lnTo>
                  <a:pt x="84" y="424"/>
                </a:lnTo>
                <a:lnTo>
                  <a:pt x="84" y="424"/>
                </a:lnTo>
                <a:lnTo>
                  <a:pt x="84" y="432"/>
                </a:lnTo>
                <a:lnTo>
                  <a:pt x="84" y="432"/>
                </a:lnTo>
                <a:lnTo>
                  <a:pt x="82" y="440"/>
                </a:lnTo>
                <a:lnTo>
                  <a:pt x="80" y="450"/>
                </a:lnTo>
                <a:lnTo>
                  <a:pt x="80" y="450"/>
                </a:lnTo>
                <a:lnTo>
                  <a:pt x="80" y="464"/>
                </a:lnTo>
                <a:lnTo>
                  <a:pt x="80" y="464"/>
                </a:lnTo>
                <a:lnTo>
                  <a:pt x="78" y="470"/>
                </a:lnTo>
                <a:lnTo>
                  <a:pt x="76" y="480"/>
                </a:lnTo>
                <a:lnTo>
                  <a:pt x="76" y="480"/>
                </a:lnTo>
                <a:lnTo>
                  <a:pt x="74" y="512"/>
                </a:lnTo>
                <a:lnTo>
                  <a:pt x="74" y="512"/>
                </a:lnTo>
                <a:lnTo>
                  <a:pt x="72" y="542"/>
                </a:lnTo>
                <a:lnTo>
                  <a:pt x="72" y="542"/>
                </a:lnTo>
                <a:lnTo>
                  <a:pt x="70" y="562"/>
                </a:lnTo>
                <a:lnTo>
                  <a:pt x="70" y="562"/>
                </a:lnTo>
                <a:lnTo>
                  <a:pt x="68" y="570"/>
                </a:lnTo>
                <a:lnTo>
                  <a:pt x="66" y="578"/>
                </a:lnTo>
                <a:lnTo>
                  <a:pt x="66" y="578"/>
                </a:lnTo>
                <a:lnTo>
                  <a:pt x="66" y="592"/>
                </a:lnTo>
                <a:lnTo>
                  <a:pt x="66" y="592"/>
                </a:lnTo>
                <a:lnTo>
                  <a:pt x="66" y="606"/>
                </a:lnTo>
                <a:lnTo>
                  <a:pt x="66" y="606"/>
                </a:lnTo>
                <a:lnTo>
                  <a:pt x="66" y="624"/>
                </a:lnTo>
                <a:lnTo>
                  <a:pt x="66" y="624"/>
                </a:lnTo>
                <a:lnTo>
                  <a:pt x="66" y="642"/>
                </a:lnTo>
                <a:lnTo>
                  <a:pt x="66" y="642"/>
                </a:lnTo>
                <a:lnTo>
                  <a:pt x="66" y="658"/>
                </a:lnTo>
                <a:lnTo>
                  <a:pt x="66" y="658"/>
                </a:lnTo>
                <a:lnTo>
                  <a:pt x="66" y="660"/>
                </a:lnTo>
                <a:lnTo>
                  <a:pt x="66" y="662"/>
                </a:lnTo>
                <a:lnTo>
                  <a:pt x="66" y="662"/>
                </a:lnTo>
                <a:lnTo>
                  <a:pt x="70" y="664"/>
                </a:lnTo>
                <a:lnTo>
                  <a:pt x="70" y="664"/>
                </a:lnTo>
                <a:lnTo>
                  <a:pt x="72" y="664"/>
                </a:lnTo>
                <a:lnTo>
                  <a:pt x="72" y="664"/>
                </a:lnTo>
                <a:lnTo>
                  <a:pt x="74" y="670"/>
                </a:lnTo>
                <a:lnTo>
                  <a:pt x="74" y="670"/>
                </a:lnTo>
                <a:lnTo>
                  <a:pt x="74" y="676"/>
                </a:lnTo>
                <a:lnTo>
                  <a:pt x="74" y="676"/>
                </a:lnTo>
                <a:lnTo>
                  <a:pt x="74" y="676"/>
                </a:lnTo>
                <a:lnTo>
                  <a:pt x="74" y="676"/>
                </a:lnTo>
                <a:lnTo>
                  <a:pt x="74" y="688"/>
                </a:lnTo>
                <a:lnTo>
                  <a:pt x="74" y="688"/>
                </a:lnTo>
                <a:lnTo>
                  <a:pt x="72" y="694"/>
                </a:lnTo>
                <a:lnTo>
                  <a:pt x="72" y="694"/>
                </a:lnTo>
                <a:lnTo>
                  <a:pt x="72" y="702"/>
                </a:lnTo>
                <a:lnTo>
                  <a:pt x="72" y="702"/>
                </a:lnTo>
                <a:lnTo>
                  <a:pt x="70" y="708"/>
                </a:lnTo>
                <a:lnTo>
                  <a:pt x="70" y="708"/>
                </a:lnTo>
                <a:lnTo>
                  <a:pt x="70" y="712"/>
                </a:lnTo>
                <a:lnTo>
                  <a:pt x="70" y="712"/>
                </a:lnTo>
                <a:lnTo>
                  <a:pt x="72" y="716"/>
                </a:lnTo>
                <a:lnTo>
                  <a:pt x="72" y="716"/>
                </a:lnTo>
                <a:lnTo>
                  <a:pt x="72" y="722"/>
                </a:lnTo>
                <a:lnTo>
                  <a:pt x="72" y="722"/>
                </a:lnTo>
                <a:lnTo>
                  <a:pt x="74" y="728"/>
                </a:lnTo>
                <a:lnTo>
                  <a:pt x="74" y="728"/>
                </a:lnTo>
                <a:lnTo>
                  <a:pt x="74" y="738"/>
                </a:lnTo>
                <a:lnTo>
                  <a:pt x="74" y="738"/>
                </a:lnTo>
                <a:lnTo>
                  <a:pt x="76" y="744"/>
                </a:lnTo>
                <a:lnTo>
                  <a:pt x="76" y="744"/>
                </a:lnTo>
                <a:lnTo>
                  <a:pt x="76" y="746"/>
                </a:lnTo>
                <a:lnTo>
                  <a:pt x="76" y="746"/>
                </a:lnTo>
                <a:lnTo>
                  <a:pt x="76" y="750"/>
                </a:lnTo>
                <a:lnTo>
                  <a:pt x="76" y="750"/>
                </a:lnTo>
                <a:lnTo>
                  <a:pt x="78" y="752"/>
                </a:lnTo>
                <a:lnTo>
                  <a:pt x="78" y="752"/>
                </a:lnTo>
                <a:lnTo>
                  <a:pt x="78" y="754"/>
                </a:lnTo>
                <a:lnTo>
                  <a:pt x="78" y="754"/>
                </a:lnTo>
                <a:lnTo>
                  <a:pt x="76" y="762"/>
                </a:lnTo>
                <a:lnTo>
                  <a:pt x="76" y="762"/>
                </a:lnTo>
                <a:lnTo>
                  <a:pt x="72" y="770"/>
                </a:lnTo>
                <a:lnTo>
                  <a:pt x="72" y="770"/>
                </a:lnTo>
                <a:lnTo>
                  <a:pt x="68" y="778"/>
                </a:lnTo>
                <a:lnTo>
                  <a:pt x="68" y="778"/>
                </a:lnTo>
                <a:lnTo>
                  <a:pt x="62" y="792"/>
                </a:lnTo>
                <a:lnTo>
                  <a:pt x="62" y="792"/>
                </a:lnTo>
                <a:lnTo>
                  <a:pt x="58" y="802"/>
                </a:lnTo>
                <a:lnTo>
                  <a:pt x="56" y="812"/>
                </a:lnTo>
                <a:lnTo>
                  <a:pt x="56" y="812"/>
                </a:lnTo>
                <a:lnTo>
                  <a:pt x="56" y="822"/>
                </a:lnTo>
                <a:lnTo>
                  <a:pt x="56" y="822"/>
                </a:lnTo>
                <a:lnTo>
                  <a:pt x="54" y="822"/>
                </a:lnTo>
                <a:lnTo>
                  <a:pt x="54" y="822"/>
                </a:lnTo>
                <a:lnTo>
                  <a:pt x="48" y="820"/>
                </a:lnTo>
                <a:lnTo>
                  <a:pt x="48" y="820"/>
                </a:lnTo>
                <a:lnTo>
                  <a:pt x="46" y="820"/>
                </a:lnTo>
                <a:lnTo>
                  <a:pt x="46" y="820"/>
                </a:lnTo>
                <a:lnTo>
                  <a:pt x="44" y="822"/>
                </a:lnTo>
                <a:lnTo>
                  <a:pt x="44" y="822"/>
                </a:lnTo>
                <a:lnTo>
                  <a:pt x="44" y="822"/>
                </a:lnTo>
                <a:lnTo>
                  <a:pt x="44" y="822"/>
                </a:lnTo>
                <a:lnTo>
                  <a:pt x="42" y="822"/>
                </a:lnTo>
                <a:lnTo>
                  <a:pt x="42" y="822"/>
                </a:lnTo>
                <a:lnTo>
                  <a:pt x="40" y="822"/>
                </a:lnTo>
                <a:lnTo>
                  <a:pt x="40" y="822"/>
                </a:lnTo>
                <a:lnTo>
                  <a:pt x="40" y="826"/>
                </a:lnTo>
                <a:lnTo>
                  <a:pt x="40" y="826"/>
                </a:lnTo>
                <a:lnTo>
                  <a:pt x="38" y="830"/>
                </a:lnTo>
                <a:lnTo>
                  <a:pt x="38" y="830"/>
                </a:lnTo>
                <a:lnTo>
                  <a:pt x="36" y="830"/>
                </a:lnTo>
                <a:lnTo>
                  <a:pt x="36" y="832"/>
                </a:lnTo>
                <a:lnTo>
                  <a:pt x="36" y="832"/>
                </a:lnTo>
                <a:lnTo>
                  <a:pt x="36" y="834"/>
                </a:lnTo>
                <a:lnTo>
                  <a:pt x="36" y="834"/>
                </a:lnTo>
                <a:lnTo>
                  <a:pt x="30" y="844"/>
                </a:lnTo>
                <a:lnTo>
                  <a:pt x="30" y="844"/>
                </a:lnTo>
                <a:lnTo>
                  <a:pt x="28" y="846"/>
                </a:lnTo>
                <a:lnTo>
                  <a:pt x="28" y="846"/>
                </a:lnTo>
                <a:lnTo>
                  <a:pt x="26" y="854"/>
                </a:lnTo>
                <a:lnTo>
                  <a:pt x="26" y="854"/>
                </a:lnTo>
                <a:lnTo>
                  <a:pt x="24" y="856"/>
                </a:lnTo>
                <a:lnTo>
                  <a:pt x="24" y="856"/>
                </a:lnTo>
                <a:lnTo>
                  <a:pt x="22" y="860"/>
                </a:lnTo>
                <a:lnTo>
                  <a:pt x="22" y="860"/>
                </a:lnTo>
                <a:lnTo>
                  <a:pt x="18" y="866"/>
                </a:lnTo>
                <a:lnTo>
                  <a:pt x="18" y="866"/>
                </a:lnTo>
                <a:lnTo>
                  <a:pt x="16" y="876"/>
                </a:lnTo>
                <a:lnTo>
                  <a:pt x="16" y="876"/>
                </a:lnTo>
                <a:lnTo>
                  <a:pt x="14" y="884"/>
                </a:lnTo>
                <a:lnTo>
                  <a:pt x="14" y="884"/>
                </a:lnTo>
                <a:lnTo>
                  <a:pt x="14" y="888"/>
                </a:lnTo>
                <a:lnTo>
                  <a:pt x="14" y="888"/>
                </a:lnTo>
                <a:lnTo>
                  <a:pt x="10" y="890"/>
                </a:lnTo>
                <a:lnTo>
                  <a:pt x="10" y="890"/>
                </a:lnTo>
                <a:lnTo>
                  <a:pt x="10" y="892"/>
                </a:lnTo>
                <a:lnTo>
                  <a:pt x="10" y="894"/>
                </a:lnTo>
                <a:lnTo>
                  <a:pt x="10" y="894"/>
                </a:lnTo>
                <a:lnTo>
                  <a:pt x="12" y="894"/>
                </a:lnTo>
                <a:lnTo>
                  <a:pt x="12" y="894"/>
                </a:lnTo>
                <a:lnTo>
                  <a:pt x="8" y="908"/>
                </a:lnTo>
                <a:lnTo>
                  <a:pt x="8" y="908"/>
                </a:lnTo>
                <a:lnTo>
                  <a:pt x="2" y="932"/>
                </a:lnTo>
                <a:lnTo>
                  <a:pt x="2" y="932"/>
                </a:lnTo>
                <a:lnTo>
                  <a:pt x="0" y="956"/>
                </a:lnTo>
                <a:lnTo>
                  <a:pt x="0" y="956"/>
                </a:lnTo>
                <a:lnTo>
                  <a:pt x="0" y="988"/>
                </a:lnTo>
                <a:lnTo>
                  <a:pt x="0" y="988"/>
                </a:lnTo>
                <a:lnTo>
                  <a:pt x="2" y="1002"/>
                </a:lnTo>
                <a:lnTo>
                  <a:pt x="2" y="1002"/>
                </a:lnTo>
                <a:lnTo>
                  <a:pt x="4" y="1010"/>
                </a:lnTo>
                <a:lnTo>
                  <a:pt x="6" y="1020"/>
                </a:lnTo>
                <a:lnTo>
                  <a:pt x="6" y="1020"/>
                </a:lnTo>
                <a:lnTo>
                  <a:pt x="10" y="1026"/>
                </a:lnTo>
                <a:lnTo>
                  <a:pt x="12" y="1030"/>
                </a:lnTo>
                <a:lnTo>
                  <a:pt x="12" y="1030"/>
                </a:lnTo>
                <a:lnTo>
                  <a:pt x="14" y="1032"/>
                </a:lnTo>
                <a:lnTo>
                  <a:pt x="14" y="1032"/>
                </a:lnTo>
                <a:lnTo>
                  <a:pt x="16" y="1034"/>
                </a:lnTo>
                <a:lnTo>
                  <a:pt x="16" y="1034"/>
                </a:lnTo>
                <a:lnTo>
                  <a:pt x="18" y="1036"/>
                </a:lnTo>
                <a:lnTo>
                  <a:pt x="18" y="1036"/>
                </a:lnTo>
                <a:lnTo>
                  <a:pt x="18" y="1036"/>
                </a:lnTo>
                <a:lnTo>
                  <a:pt x="18" y="1036"/>
                </a:lnTo>
                <a:lnTo>
                  <a:pt x="20" y="1036"/>
                </a:lnTo>
                <a:lnTo>
                  <a:pt x="20" y="1036"/>
                </a:lnTo>
                <a:lnTo>
                  <a:pt x="22" y="1036"/>
                </a:lnTo>
                <a:lnTo>
                  <a:pt x="22" y="1036"/>
                </a:lnTo>
                <a:lnTo>
                  <a:pt x="22" y="1036"/>
                </a:lnTo>
                <a:lnTo>
                  <a:pt x="22" y="1038"/>
                </a:lnTo>
                <a:lnTo>
                  <a:pt x="22" y="1038"/>
                </a:lnTo>
                <a:lnTo>
                  <a:pt x="26" y="1038"/>
                </a:lnTo>
                <a:lnTo>
                  <a:pt x="26" y="1038"/>
                </a:lnTo>
                <a:lnTo>
                  <a:pt x="26" y="1036"/>
                </a:lnTo>
                <a:lnTo>
                  <a:pt x="28" y="1038"/>
                </a:lnTo>
                <a:lnTo>
                  <a:pt x="28" y="1038"/>
                </a:lnTo>
                <a:lnTo>
                  <a:pt x="28" y="1038"/>
                </a:lnTo>
                <a:lnTo>
                  <a:pt x="30" y="1038"/>
                </a:lnTo>
                <a:lnTo>
                  <a:pt x="30" y="1038"/>
                </a:lnTo>
                <a:lnTo>
                  <a:pt x="36" y="1040"/>
                </a:lnTo>
                <a:lnTo>
                  <a:pt x="36" y="1040"/>
                </a:lnTo>
                <a:lnTo>
                  <a:pt x="44" y="1040"/>
                </a:lnTo>
                <a:lnTo>
                  <a:pt x="44" y="1040"/>
                </a:lnTo>
                <a:lnTo>
                  <a:pt x="50" y="1040"/>
                </a:lnTo>
                <a:lnTo>
                  <a:pt x="50" y="1040"/>
                </a:lnTo>
                <a:lnTo>
                  <a:pt x="50" y="1042"/>
                </a:lnTo>
                <a:lnTo>
                  <a:pt x="50" y="1042"/>
                </a:lnTo>
                <a:lnTo>
                  <a:pt x="50" y="1042"/>
                </a:lnTo>
                <a:lnTo>
                  <a:pt x="54" y="1042"/>
                </a:lnTo>
                <a:lnTo>
                  <a:pt x="54" y="1042"/>
                </a:lnTo>
                <a:lnTo>
                  <a:pt x="54" y="1044"/>
                </a:lnTo>
                <a:lnTo>
                  <a:pt x="58" y="1046"/>
                </a:lnTo>
                <a:lnTo>
                  <a:pt x="58" y="1046"/>
                </a:lnTo>
                <a:lnTo>
                  <a:pt x="70" y="1048"/>
                </a:lnTo>
                <a:lnTo>
                  <a:pt x="70" y="1048"/>
                </a:lnTo>
                <a:lnTo>
                  <a:pt x="76" y="1050"/>
                </a:lnTo>
                <a:lnTo>
                  <a:pt x="76" y="1054"/>
                </a:lnTo>
                <a:lnTo>
                  <a:pt x="76" y="1054"/>
                </a:lnTo>
                <a:lnTo>
                  <a:pt x="74" y="1058"/>
                </a:lnTo>
                <a:lnTo>
                  <a:pt x="74" y="1058"/>
                </a:lnTo>
                <a:lnTo>
                  <a:pt x="74" y="1060"/>
                </a:lnTo>
                <a:lnTo>
                  <a:pt x="74" y="1060"/>
                </a:lnTo>
                <a:lnTo>
                  <a:pt x="72" y="1060"/>
                </a:lnTo>
                <a:lnTo>
                  <a:pt x="74" y="1062"/>
                </a:lnTo>
                <a:lnTo>
                  <a:pt x="74" y="1062"/>
                </a:lnTo>
                <a:lnTo>
                  <a:pt x="74" y="1062"/>
                </a:lnTo>
                <a:lnTo>
                  <a:pt x="74" y="1064"/>
                </a:lnTo>
                <a:lnTo>
                  <a:pt x="74" y="1064"/>
                </a:lnTo>
                <a:lnTo>
                  <a:pt x="74" y="1068"/>
                </a:lnTo>
                <a:lnTo>
                  <a:pt x="74" y="1070"/>
                </a:lnTo>
                <a:lnTo>
                  <a:pt x="74" y="1070"/>
                </a:lnTo>
                <a:lnTo>
                  <a:pt x="76" y="1070"/>
                </a:lnTo>
                <a:lnTo>
                  <a:pt x="76" y="1070"/>
                </a:lnTo>
                <a:lnTo>
                  <a:pt x="76" y="1076"/>
                </a:lnTo>
                <a:lnTo>
                  <a:pt x="76" y="1076"/>
                </a:lnTo>
                <a:lnTo>
                  <a:pt x="78" y="1086"/>
                </a:lnTo>
                <a:lnTo>
                  <a:pt x="78" y="1086"/>
                </a:lnTo>
                <a:lnTo>
                  <a:pt x="80" y="1092"/>
                </a:lnTo>
                <a:lnTo>
                  <a:pt x="80" y="1092"/>
                </a:lnTo>
                <a:lnTo>
                  <a:pt x="84" y="1108"/>
                </a:lnTo>
                <a:lnTo>
                  <a:pt x="84" y="1108"/>
                </a:lnTo>
                <a:lnTo>
                  <a:pt x="86" y="1120"/>
                </a:lnTo>
                <a:lnTo>
                  <a:pt x="86" y="1120"/>
                </a:lnTo>
                <a:lnTo>
                  <a:pt x="86" y="1128"/>
                </a:lnTo>
                <a:lnTo>
                  <a:pt x="86" y="1128"/>
                </a:lnTo>
                <a:lnTo>
                  <a:pt x="86" y="1130"/>
                </a:lnTo>
                <a:lnTo>
                  <a:pt x="86" y="1132"/>
                </a:lnTo>
                <a:lnTo>
                  <a:pt x="86" y="1132"/>
                </a:lnTo>
                <a:lnTo>
                  <a:pt x="84" y="1134"/>
                </a:lnTo>
                <a:lnTo>
                  <a:pt x="84" y="1136"/>
                </a:lnTo>
                <a:lnTo>
                  <a:pt x="84" y="1136"/>
                </a:lnTo>
                <a:lnTo>
                  <a:pt x="86" y="1140"/>
                </a:lnTo>
                <a:lnTo>
                  <a:pt x="86" y="1140"/>
                </a:lnTo>
                <a:lnTo>
                  <a:pt x="86" y="1144"/>
                </a:lnTo>
                <a:lnTo>
                  <a:pt x="86" y="1144"/>
                </a:lnTo>
                <a:lnTo>
                  <a:pt x="88" y="1146"/>
                </a:lnTo>
                <a:lnTo>
                  <a:pt x="88" y="1146"/>
                </a:lnTo>
                <a:lnTo>
                  <a:pt x="88" y="1146"/>
                </a:lnTo>
                <a:lnTo>
                  <a:pt x="88" y="1146"/>
                </a:lnTo>
                <a:lnTo>
                  <a:pt x="88" y="1152"/>
                </a:lnTo>
                <a:lnTo>
                  <a:pt x="88" y="1152"/>
                </a:lnTo>
                <a:lnTo>
                  <a:pt x="88" y="1156"/>
                </a:lnTo>
                <a:lnTo>
                  <a:pt x="88" y="1156"/>
                </a:lnTo>
                <a:lnTo>
                  <a:pt x="88" y="1160"/>
                </a:lnTo>
                <a:lnTo>
                  <a:pt x="88" y="1160"/>
                </a:lnTo>
                <a:lnTo>
                  <a:pt x="84" y="1166"/>
                </a:lnTo>
                <a:lnTo>
                  <a:pt x="84" y="1166"/>
                </a:lnTo>
                <a:lnTo>
                  <a:pt x="82" y="1168"/>
                </a:lnTo>
                <a:lnTo>
                  <a:pt x="82" y="1168"/>
                </a:lnTo>
                <a:lnTo>
                  <a:pt x="80" y="1172"/>
                </a:lnTo>
                <a:lnTo>
                  <a:pt x="80" y="1172"/>
                </a:lnTo>
                <a:lnTo>
                  <a:pt x="66" y="1190"/>
                </a:lnTo>
                <a:lnTo>
                  <a:pt x="66" y="1190"/>
                </a:lnTo>
                <a:lnTo>
                  <a:pt x="60" y="1198"/>
                </a:lnTo>
                <a:lnTo>
                  <a:pt x="56" y="1206"/>
                </a:lnTo>
                <a:lnTo>
                  <a:pt x="56" y="1206"/>
                </a:lnTo>
                <a:lnTo>
                  <a:pt x="56" y="1210"/>
                </a:lnTo>
                <a:lnTo>
                  <a:pt x="60" y="1214"/>
                </a:lnTo>
                <a:lnTo>
                  <a:pt x="60" y="1214"/>
                </a:lnTo>
                <a:lnTo>
                  <a:pt x="66" y="1214"/>
                </a:lnTo>
                <a:lnTo>
                  <a:pt x="72" y="1212"/>
                </a:lnTo>
                <a:lnTo>
                  <a:pt x="72" y="1212"/>
                </a:lnTo>
                <a:lnTo>
                  <a:pt x="80" y="1208"/>
                </a:lnTo>
                <a:lnTo>
                  <a:pt x="80" y="1208"/>
                </a:lnTo>
                <a:lnTo>
                  <a:pt x="84" y="1206"/>
                </a:lnTo>
                <a:lnTo>
                  <a:pt x="84" y="1206"/>
                </a:lnTo>
                <a:lnTo>
                  <a:pt x="92" y="1204"/>
                </a:lnTo>
                <a:lnTo>
                  <a:pt x="92" y="1204"/>
                </a:lnTo>
                <a:lnTo>
                  <a:pt x="102" y="1200"/>
                </a:lnTo>
                <a:lnTo>
                  <a:pt x="102" y="1200"/>
                </a:lnTo>
                <a:lnTo>
                  <a:pt x="108" y="1198"/>
                </a:lnTo>
                <a:lnTo>
                  <a:pt x="108" y="1198"/>
                </a:lnTo>
                <a:lnTo>
                  <a:pt x="108" y="1204"/>
                </a:lnTo>
                <a:lnTo>
                  <a:pt x="108" y="1204"/>
                </a:lnTo>
                <a:lnTo>
                  <a:pt x="108" y="1208"/>
                </a:lnTo>
                <a:lnTo>
                  <a:pt x="108" y="1208"/>
                </a:lnTo>
                <a:lnTo>
                  <a:pt x="100" y="1208"/>
                </a:lnTo>
                <a:lnTo>
                  <a:pt x="100" y="1208"/>
                </a:lnTo>
                <a:lnTo>
                  <a:pt x="94" y="1210"/>
                </a:lnTo>
                <a:lnTo>
                  <a:pt x="90" y="1214"/>
                </a:lnTo>
                <a:lnTo>
                  <a:pt x="90" y="1214"/>
                </a:lnTo>
                <a:lnTo>
                  <a:pt x="84" y="1222"/>
                </a:lnTo>
                <a:lnTo>
                  <a:pt x="84" y="1222"/>
                </a:lnTo>
                <a:lnTo>
                  <a:pt x="82" y="1228"/>
                </a:lnTo>
                <a:lnTo>
                  <a:pt x="82" y="1228"/>
                </a:lnTo>
                <a:lnTo>
                  <a:pt x="82" y="1232"/>
                </a:lnTo>
                <a:lnTo>
                  <a:pt x="82" y="1232"/>
                </a:lnTo>
                <a:lnTo>
                  <a:pt x="80" y="1234"/>
                </a:lnTo>
                <a:lnTo>
                  <a:pt x="80" y="1234"/>
                </a:lnTo>
                <a:lnTo>
                  <a:pt x="78" y="1240"/>
                </a:lnTo>
                <a:lnTo>
                  <a:pt x="78" y="1240"/>
                </a:lnTo>
                <a:lnTo>
                  <a:pt x="76" y="1248"/>
                </a:lnTo>
                <a:lnTo>
                  <a:pt x="76" y="1248"/>
                </a:lnTo>
                <a:lnTo>
                  <a:pt x="74" y="1254"/>
                </a:lnTo>
                <a:lnTo>
                  <a:pt x="74" y="1254"/>
                </a:lnTo>
                <a:lnTo>
                  <a:pt x="74" y="1256"/>
                </a:lnTo>
                <a:lnTo>
                  <a:pt x="74" y="1258"/>
                </a:lnTo>
                <a:lnTo>
                  <a:pt x="74" y="1258"/>
                </a:lnTo>
                <a:lnTo>
                  <a:pt x="76" y="1258"/>
                </a:lnTo>
                <a:lnTo>
                  <a:pt x="76" y="1258"/>
                </a:lnTo>
                <a:lnTo>
                  <a:pt x="68" y="1264"/>
                </a:lnTo>
                <a:lnTo>
                  <a:pt x="68" y="1264"/>
                </a:lnTo>
                <a:lnTo>
                  <a:pt x="64" y="1266"/>
                </a:lnTo>
                <a:lnTo>
                  <a:pt x="64" y="1266"/>
                </a:lnTo>
                <a:lnTo>
                  <a:pt x="68" y="1264"/>
                </a:lnTo>
                <a:lnTo>
                  <a:pt x="68" y="1264"/>
                </a:lnTo>
                <a:lnTo>
                  <a:pt x="66" y="1268"/>
                </a:lnTo>
                <a:lnTo>
                  <a:pt x="66" y="1268"/>
                </a:lnTo>
                <a:lnTo>
                  <a:pt x="60" y="1272"/>
                </a:lnTo>
                <a:lnTo>
                  <a:pt x="60" y="1272"/>
                </a:lnTo>
                <a:lnTo>
                  <a:pt x="54" y="1276"/>
                </a:lnTo>
                <a:lnTo>
                  <a:pt x="54" y="1276"/>
                </a:lnTo>
                <a:lnTo>
                  <a:pt x="50" y="1278"/>
                </a:lnTo>
                <a:lnTo>
                  <a:pt x="50" y="1278"/>
                </a:lnTo>
                <a:lnTo>
                  <a:pt x="46" y="1280"/>
                </a:lnTo>
                <a:lnTo>
                  <a:pt x="46" y="1280"/>
                </a:lnTo>
                <a:lnTo>
                  <a:pt x="44" y="1282"/>
                </a:lnTo>
                <a:lnTo>
                  <a:pt x="44" y="1282"/>
                </a:lnTo>
                <a:lnTo>
                  <a:pt x="40" y="1284"/>
                </a:lnTo>
                <a:lnTo>
                  <a:pt x="40" y="1284"/>
                </a:lnTo>
                <a:lnTo>
                  <a:pt x="34" y="1288"/>
                </a:lnTo>
                <a:lnTo>
                  <a:pt x="34" y="1288"/>
                </a:lnTo>
                <a:lnTo>
                  <a:pt x="28" y="1290"/>
                </a:lnTo>
                <a:lnTo>
                  <a:pt x="24" y="1294"/>
                </a:lnTo>
                <a:lnTo>
                  <a:pt x="24" y="1294"/>
                </a:lnTo>
                <a:lnTo>
                  <a:pt x="22" y="1296"/>
                </a:lnTo>
                <a:lnTo>
                  <a:pt x="22" y="1300"/>
                </a:lnTo>
                <a:lnTo>
                  <a:pt x="22" y="1300"/>
                </a:lnTo>
                <a:lnTo>
                  <a:pt x="22" y="1302"/>
                </a:lnTo>
                <a:lnTo>
                  <a:pt x="22" y="1302"/>
                </a:lnTo>
                <a:lnTo>
                  <a:pt x="20" y="1304"/>
                </a:lnTo>
                <a:lnTo>
                  <a:pt x="20" y="1304"/>
                </a:lnTo>
                <a:lnTo>
                  <a:pt x="18" y="1304"/>
                </a:lnTo>
                <a:lnTo>
                  <a:pt x="18" y="1304"/>
                </a:lnTo>
                <a:lnTo>
                  <a:pt x="18" y="1306"/>
                </a:lnTo>
                <a:lnTo>
                  <a:pt x="22" y="1308"/>
                </a:lnTo>
                <a:lnTo>
                  <a:pt x="22" y="1308"/>
                </a:lnTo>
                <a:lnTo>
                  <a:pt x="30" y="1310"/>
                </a:lnTo>
                <a:lnTo>
                  <a:pt x="44" y="1312"/>
                </a:lnTo>
                <a:lnTo>
                  <a:pt x="44" y="1312"/>
                </a:lnTo>
                <a:lnTo>
                  <a:pt x="62" y="1314"/>
                </a:lnTo>
                <a:lnTo>
                  <a:pt x="82" y="1312"/>
                </a:lnTo>
                <a:lnTo>
                  <a:pt x="82" y="1312"/>
                </a:lnTo>
                <a:lnTo>
                  <a:pt x="96" y="1310"/>
                </a:lnTo>
                <a:lnTo>
                  <a:pt x="104" y="1308"/>
                </a:lnTo>
                <a:lnTo>
                  <a:pt x="104" y="1308"/>
                </a:lnTo>
                <a:lnTo>
                  <a:pt x="110" y="1300"/>
                </a:lnTo>
                <a:lnTo>
                  <a:pt x="110" y="1300"/>
                </a:lnTo>
                <a:lnTo>
                  <a:pt x="116" y="1296"/>
                </a:lnTo>
                <a:lnTo>
                  <a:pt x="116" y="1296"/>
                </a:lnTo>
                <a:lnTo>
                  <a:pt x="118" y="1294"/>
                </a:lnTo>
                <a:lnTo>
                  <a:pt x="118" y="1294"/>
                </a:lnTo>
                <a:lnTo>
                  <a:pt x="134" y="1298"/>
                </a:lnTo>
                <a:lnTo>
                  <a:pt x="134" y="1298"/>
                </a:lnTo>
                <a:lnTo>
                  <a:pt x="142" y="1300"/>
                </a:lnTo>
                <a:lnTo>
                  <a:pt x="150" y="1298"/>
                </a:lnTo>
                <a:lnTo>
                  <a:pt x="150" y="1298"/>
                </a:lnTo>
                <a:lnTo>
                  <a:pt x="162" y="1296"/>
                </a:lnTo>
                <a:lnTo>
                  <a:pt x="172" y="1294"/>
                </a:lnTo>
                <a:lnTo>
                  <a:pt x="172" y="1294"/>
                </a:lnTo>
                <a:lnTo>
                  <a:pt x="176" y="1292"/>
                </a:lnTo>
                <a:lnTo>
                  <a:pt x="176" y="1290"/>
                </a:lnTo>
                <a:lnTo>
                  <a:pt x="176" y="1290"/>
                </a:lnTo>
                <a:lnTo>
                  <a:pt x="176" y="1288"/>
                </a:lnTo>
                <a:lnTo>
                  <a:pt x="176" y="1288"/>
                </a:lnTo>
                <a:lnTo>
                  <a:pt x="178" y="1286"/>
                </a:lnTo>
                <a:lnTo>
                  <a:pt x="178" y="1284"/>
                </a:lnTo>
                <a:lnTo>
                  <a:pt x="178" y="1284"/>
                </a:lnTo>
                <a:lnTo>
                  <a:pt x="180" y="1274"/>
                </a:lnTo>
                <a:lnTo>
                  <a:pt x="180" y="1274"/>
                </a:lnTo>
                <a:lnTo>
                  <a:pt x="180" y="1264"/>
                </a:lnTo>
                <a:lnTo>
                  <a:pt x="180" y="1264"/>
                </a:lnTo>
                <a:lnTo>
                  <a:pt x="180" y="1262"/>
                </a:lnTo>
                <a:lnTo>
                  <a:pt x="180" y="1262"/>
                </a:lnTo>
                <a:lnTo>
                  <a:pt x="180" y="1262"/>
                </a:lnTo>
                <a:lnTo>
                  <a:pt x="180" y="1262"/>
                </a:lnTo>
                <a:lnTo>
                  <a:pt x="182" y="1254"/>
                </a:lnTo>
                <a:lnTo>
                  <a:pt x="182" y="1254"/>
                </a:lnTo>
                <a:lnTo>
                  <a:pt x="182" y="1246"/>
                </a:lnTo>
                <a:lnTo>
                  <a:pt x="182" y="1238"/>
                </a:lnTo>
                <a:lnTo>
                  <a:pt x="182" y="1238"/>
                </a:lnTo>
                <a:lnTo>
                  <a:pt x="182" y="1228"/>
                </a:lnTo>
                <a:lnTo>
                  <a:pt x="182" y="1228"/>
                </a:lnTo>
                <a:lnTo>
                  <a:pt x="182" y="1222"/>
                </a:lnTo>
                <a:lnTo>
                  <a:pt x="182" y="1222"/>
                </a:lnTo>
                <a:lnTo>
                  <a:pt x="190" y="1212"/>
                </a:lnTo>
                <a:lnTo>
                  <a:pt x="190" y="1212"/>
                </a:lnTo>
                <a:lnTo>
                  <a:pt x="198" y="1200"/>
                </a:lnTo>
                <a:lnTo>
                  <a:pt x="210" y="1182"/>
                </a:lnTo>
                <a:lnTo>
                  <a:pt x="210" y="1182"/>
                </a:lnTo>
                <a:lnTo>
                  <a:pt x="214" y="1170"/>
                </a:lnTo>
                <a:lnTo>
                  <a:pt x="214" y="1170"/>
                </a:lnTo>
                <a:lnTo>
                  <a:pt x="216" y="1162"/>
                </a:lnTo>
                <a:lnTo>
                  <a:pt x="216" y="1162"/>
                </a:lnTo>
                <a:lnTo>
                  <a:pt x="218" y="1152"/>
                </a:lnTo>
                <a:lnTo>
                  <a:pt x="218" y="1152"/>
                </a:lnTo>
                <a:lnTo>
                  <a:pt x="226" y="1112"/>
                </a:lnTo>
                <a:lnTo>
                  <a:pt x="226" y="1112"/>
                </a:lnTo>
                <a:lnTo>
                  <a:pt x="230" y="1086"/>
                </a:lnTo>
                <a:lnTo>
                  <a:pt x="230" y="1086"/>
                </a:lnTo>
                <a:lnTo>
                  <a:pt x="236" y="1062"/>
                </a:lnTo>
                <a:lnTo>
                  <a:pt x="236" y="1062"/>
                </a:lnTo>
                <a:lnTo>
                  <a:pt x="244" y="1016"/>
                </a:lnTo>
                <a:lnTo>
                  <a:pt x="244" y="1016"/>
                </a:lnTo>
                <a:lnTo>
                  <a:pt x="254" y="952"/>
                </a:lnTo>
                <a:lnTo>
                  <a:pt x="254" y="952"/>
                </a:lnTo>
                <a:lnTo>
                  <a:pt x="264" y="892"/>
                </a:lnTo>
                <a:lnTo>
                  <a:pt x="264" y="892"/>
                </a:lnTo>
                <a:lnTo>
                  <a:pt x="268" y="866"/>
                </a:lnTo>
                <a:lnTo>
                  <a:pt x="268" y="866"/>
                </a:lnTo>
                <a:lnTo>
                  <a:pt x="270" y="860"/>
                </a:lnTo>
                <a:lnTo>
                  <a:pt x="270" y="860"/>
                </a:lnTo>
                <a:lnTo>
                  <a:pt x="272" y="864"/>
                </a:lnTo>
                <a:lnTo>
                  <a:pt x="272" y="864"/>
                </a:lnTo>
                <a:lnTo>
                  <a:pt x="276" y="880"/>
                </a:lnTo>
                <a:lnTo>
                  <a:pt x="276" y="880"/>
                </a:lnTo>
                <a:lnTo>
                  <a:pt x="282" y="896"/>
                </a:lnTo>
                <a:lnTo>
                  <a:pt x="282" y="896"/>
                </a:lnTo>
                <a:lnTo>
                  <a:pt x="284" y="900"/>
                </a:lnTo>
                <a:lnTo>
                  <a:pt x="284" y="900"/>
                </a:lnTo>
                <a:lnTo>
                  <a:pt x="284" y="908"/>
                </a:lnTo>
                <a:lnTo>
                  <a:pt x="284" y="908"/>
                </a:lnTo>
                <a:lnTo>
                  <a:pt x="288" y="928"/>
                </a:lnTo>
                <a:lnTo>
                  <a:pt x="288" y="928"/>
                </a:lnTo>
                <a:lnTo>
                  <a:pt x="292" y="940"/>
                </a:lnTo>
                <a:lnTo>
                  <a:pt x="292" y="940"/>
                </a:lnTo>
                <a:lnTo>
                  <a:pt x="294" y="950"/>
                </a:lnTo>
                <a:lnTo>
                  <a:pt x="294" y="950"/>
                </a:lnTo>
                <a:lnTo>
                  <a:pt x="296" y="962"/>
                </a:lnTo>
                <a:lnTo>
                  <a:pt x="296" y="962"/>
                </a:lnTo>
                <a:lnTo>
                  <a:pt x="294" y="978"/>
                </a:lnTo>
                <a:lnTo>
                  <a:pt x="294" y="978"/>
                </a:lnTo>
                <a:lnTo>
                  <a:pt x="292" y="994"/>
                </a:lnTo>
                <a:lnTo>
                  <a:pt x="292" y="994"/>
                </a:lnTo>
                <a:lnTo>
                  <a:pt x="294" y="1008"/>
                </a:lnTo>
                <a:lnTo>
                  <a:pt x="294" y="1008"/>
                </a:lnTo>
                <a:lnTo>
                  <a:pt x="294" y="1026"/>
                </a:lnTo>
                <a:lnTo>
                  <a:pt x="294" y="1026"/>
                </a:lnTo>
                <a:lnTo>
                  <a:pt x="296" y="1048"/>
                </a:lnTo>
                <a:lnTo>
                  <a:pt x="296" y="1048"/>
                </a:lnTo>
                <a:lnTo>
                  <a:pt x="296" y="1068"/>
                </a:lnTo>
                <a:lnTo>
                  <a:pt x="296" y="1068"/>
                </a:lnTo>
                <a:lnTo>
                  <a:pt x="294" y="1078"/>
                </a:lnTo>
                <a:lnTo>
                  <a:pt x="294" y="1078"/>
                </a:lnTo>
                <a:lnTo>
                  <a:pt x="294" y="1086"/>
                </a:lnTo>
                <a:lnTo>
                  <a:pt x="294" y="1096"/>
                </a:lnTo>
                <a:lnTo>
                  <a:pt x="294" y="1096"/>
                </a:lnTo>
                <a:lnTo>
                  <a:pt x="296" y="1112"/>
                </a:lnTo>
                <a:lnTo>
                  <a:pt x="296" y="1112"/>
                </a:lnTo>
                <a:lnTo>
                  <a:pt x="298" y="1126"/>
                </a:lnTo>
                <a:lnTo>
                  <a:pt x="298" y="1126"/>
                </a:lnTo>
                <a:lnTo>
                  <a:pt x="300" y="1132"/>
                </a:lnTo>
                <a:lnTo>
                  <a:pt x="300" y="1132"/>
                </a:lnTo>
                <a:lnTo>
                  <a:pt x="296" y="1146"/>
                </a:lnTo>
                <a:lnTo>
                  <a:pt x="296" y="1146"/>
                </a:lnTo>
                <a:lnTo>
                  <a:pt x="292" y="1160"/>
                </a:lnTo>
                <a:lnTo>
                  <a:pt x="292" y="1160"/>
                </a:lnTo>
                <a:lnTo>
                  <a:pt x="286" y="1180"/>
                </a:lnTo>
                <a:lnTo>
                  <a:pt x="286" y="1180"/>
                </a:lnTo>
                <a:lnTo>
                  <a:pt x="282" y="1194"/>
                </a:lnTo>
                <a:lnTo>
                  <a:pt x="280" y="1212"/>
                </a:lnTo>
                <a:lnTo>
                  <a:pt x="280" y="1212"/>
                </a:lnTo>
                <a:lnTo>
                  <a:pt x="278" y="1226"/>
                </a:lnTo>
                <a:lnTo>
                  <a:pt x="280" y="1234"/>
                </a:lnTo>
                <a:lnTo>
                  <a:pt x="280" y="1234"/>
                </a:lnTo>
                <a:lnTo>
                  <a:pt x="284" y="1244"/>
                </a:lnTo>
                <a:lnTo>
                  <a:pt x="284" y="1244"/>
                </a:lnTo>
                <a:lnTo>
                  <a:pt x="288" y="1252"/>
                </a:lnTo>
                <a:lnTo>
                  <a:pt x="288" y="1252"/>
                </a:lnTo>
                <a:lnTo>
                  <a:pt x="290" y="1254"/>
                </a:lnTo>
                <a:lnTo>
                  <a:pt x="290" y="1254"/>
                </a:lnTo>
                <a:lnTo>
                  <a:pt x="290" y="1254"/>
                </a:lnTo>
                <a:lnTo>
                  <a:pt x="290" y="1256"/>
                </a:lnTo>
                <a:lnTo>
                  <a:pt x="290" y="1256"/>
                </a:lnTo>
                <a:lnTo>
                  <a:pt x="296" y="1264"/>
                </a:lnTo>
                <a:lnTo>
                  <a:pt x="296" y="1264"/>
                </a:lnTo>
                <a:lnTo>
                  <a:pt x="302" y="1272"/>
                </a:lnTo>
                <a:lnTo>
                  <a:pt x="302" y="1272"/>
                </a:lnTo>
                <a:lnTo>
                  <a:pt x="304" y="1278"/>
                </a:lnTo>
                <a:lnTo>
                  <a:pt x="304" y="1278"/>
                </a:lnTo>
                <a:lnTo>
                  <a:pt x="304" y="1278"/>
                </a:lnTo>
                <a:lnTo>
                  <a:pt x="304" y="1278"/>
                </a:lnTo>
                <a:lnTo>
                  <a:pt x="304" y="1286"/>
                </a:lnTo>
                <a:lnTo>
                  <a:pt x="304" y="1286"/>
                </a:lnTo>
                <a:lnTo>
                  <a:pt x="304" y="1290"/>
                </a:lnTo>
                <a:lnTo>
                  <a:pt x="306" y="1292"/>
                </a:lnTo>
                <a:lnTo>
                  <a:pt x="306" y="1292"/>
                </a:lnTo>
                <a:lnTo>
                  <a:pt x="312" y="1296"/>
                </a:lnTo>
                <a:lnTo>
                  <a:pt x="312" y="1296"/>
                </a:lnTo>
                <a:lnTo>
                  <a:pt x="318" y="1298"/>
                </a:lnTo>
                <a:lnTo>
                  <a:pt x="318" y="1298"/>
                </a:lnTo>
                <a:lnTo>
                  <a:pt x="320" y="1298"/>
                </a:lnTo>
                <a:lnTo>
                  <a:pt x="320" y="1298"/>
                </a:lnTo>
                <a:lnTo>
                  <a:pt x="322" y="1300"/>
                </a:lnTo>
                <a:lnTo>
                  <a:pt x="322" y="1300"/>
                </a:lnTo>
                <a:lnTo>
                  <a:pt x="322" y="1302"/>
                </a:lnTo>
                <a:lnTo>
                  <a:pt x="322" y="1302"/>
                </a:lnTo>
                <a:lnTo>
                  <a:pt x="322" y="1304"/>
                </a:lnTo>
                <a:lnTo>
                  <a:pt x="322" y="1304"/>
                </a:lnTo>
                <a:lnTo>
                  <a:pt x="322" y="1306"/>
                </a:lnTo>
                <a:lnTo>
                  <a:pt x="322" y="1308"/>
                </a:lnTo>
                <a:lnTo>
                  <a:pt x="322" y="1308"/>
                </a:lnTo>
                <a:lnTo>
                  <a:pt x="324" y="1310"/>
                </a:lnTo>
                <a:lnTo>
                  <a:pt x="330" y="1314"/>
                </a:lnTo>
                <a:lnTo>
                  <a:pt x="330" y="1314"/>
                </a:lnTo>
                <a:lnTo>
                  <a:pt x="338" y="1316"/>
                </a:lnTo>
                <a:lnTo>
                  <a:pt x="352" y="1316"/>
                </a:lnTo>
                <a:lnTo>
                  <a:pt x="352" y="1316"/>
                </a:lnTo>
                <a:lnTo>
                  <a:pt x="380" y="1314"/>
                </a:lnTo>
                <a:lnTo>
                  <a:pt x="380" y="1314"/>
                </a:lnTo>
                <a:lnTo>
                  <a:pt x="388" y="1312"/>
                </a:lnTo>
                <a:lnTo>
                  <a:pt x="392" y="1310"/>
                </a:lnTo>
                <a:lnTo>
                  <a:pt x="392" y="1310"/>
                </a:lnTo>
                <a:lnTo>
                  <a:pt x="392" y="1306"/>
                </a:lnTo>
                <a:lnTo>
                  <a:pt x="392" y="1306"/>
                </a:lnTo>
                <a:lnTo>
                  <a:pt x="392" y="1302"/>
                </a:lnTo>
                <a:lnTo>
                  <a:pt x="392" y="1302"/>
                </a:lnTo>
                <a:lnTo>
                  <a:pt x="390" y="1302"/>
                </a:lnTo>
                <a:lnTo>
                  <a:pt x="390" y="1302"/>
                </a:lnTo>
                <a:lnTo>
                  <a:pt x="392" y="1300"/>
                </a:lnTo>
                <a:lnTo>
                  <a:pt x="390" y="1294"/>
                </a:lnTo>
                <a:lnTo>
                  <a:pt x="390" y="1294"/>
                </a:lnTo>
                <a:lnTo>
                  <a:pt x="388" y="1288"/>
                </a:lnTo>
                <a:lnTo>
                  <a:pt x="386" y="1284"/>
                </a:lnTo>
                <a:lnTo>
                  <a:pt x="386" y="1284"/>
                </a:lnTo>
                <a:lnTo>
                  <a:pt x="384" y="1276"/>
                </a:lnTo>
                <a:lnTo>
                  <a:pt x="384" y="1276"/>
                </a:lnTo>
                <a:lnTo>
                  <a:pt x="382" y="1276"/>
                </a:lnTo>
                <a:lnTo>
                  <a:pt x="382" y="1276"/>
                </a:lnTo>
                <a:lnTo>
                  <a:pt x="380" y="1272"/>
                </a:lnTo>
                <a:lnTo>
                  <a:pt x="380" y="1272"/>
                </a:lnTo>
                <a:lnTo>
                  <a:pt x="380" y="1268"/>
                </a:lnTo>
                <a:lnTo>
                  <a:pt x="380" y="1268"/>
                </a:lnTo>
                <a:lnTo>
                  <a:pt x="380" y="1268"/>
                </a:lnTo>
                <a:lnTo>
                  <a:pt x="382" y="1264"/>
                </a:lnTo>
                <a:lnTo>
                  <a:pt x="382" y="1264"/>
                </a:lnTo>
                <a:lnTo>
                  <a:pt x="380" y="1258"/>
                </a:lnTo>
                <a:lnTo>
                  <a:pt x="380" y="1258"/>
                </a:lnTo>
                <a:lnTo>
                  <a:pt x="382" y="1254"/>
                </a:lnTo>
                <a:lnTo>
                  <a:pt x="382" y="1254"/>
                </a:lnTo>
                <a:lnTo>
                  <a:pt x="382" y="1250"/>
                </a:lnTo>
                <a:lnTo>
                  <a:pt x="382" y="1250"/>
                </a:lnTo>
                <a:lnTo>
                  <a:pt x="382" y="1248"/>
                </a:lnTo>
                <a:lnTo>
                  <a:pt x="382" y="1248"/>
                </a:lnTo>
                <a:lnTo>
                  <a:pt x="384" y="1246"/>
                </a:lnTo>
                <a:lnTo>
                  <a:pt x="384" y="1246"/>
                </a:lnTo>
                <a:lnTo>
                  <a:pt x="384" y="1242"/>
                </a:lnTo>
                <a:lnTo>
                  <a:pt x="384" y="1242"/>
                </a:lnTo>
                <a:lnTo>
                  <a:pt x="386" y="1240"/>
                </a:lnTo>
                <a:lnTo>
                  <a:pt x="386" y="1234"/>
                </a:lnTo>
                <a:lnTo>
                  <a:pt x="386" y="1234"/>
                </a:lnTo>
                <a:lnTo>
                  <a:pt x="388" y="1224"/>
                </a:lnTo>
                <a:lnTo>
                  <a:pt x="388" y="1224"/>
                </a:lnTo>
                <a:lnTo>
                  <a:pt x="392" y="1206"/>
                </a:lnTo>
                <a:lnTo>
                  <a:pt x="392" y="1206"/>
                </a:lnTo>
                <a:lnTo>
                  <a:pt x="394" y="1192"/>
                </a:lnTo>
                <a:lnTo>
                  <a:pt x="398" y="1174"/>
                </a:lnTo>
                <a:lnTo>
                  <a:pt x="398" y="1174"/>
                </a:lnTo>
                <a:lnTo>
                  <a:pt x="400" y="1150"/>
                </a:lnTo>
                <a:lnTo>
                  <a:pt x="400" y="1150"/>
                </a:lnTo>
                <a:lnTo>
                  <a:pt x="404" y="1110"/>
                </a:lnTo>
                <a:lnTo>
                  <a:pt x="404" y="1110"/>
                </a:lnTo>
                <a:lnTo>
                  <a:pt x="408" y="1054"/>
                </a:lnTo>
                <a:lnTo>
                  <a:pt x="408" y="1054"/>
                </a:lnTo>
                <a:lnTo>
                  <a:pt x="410" y="1020"/>
                </a:lnTo>
                <a:lnTo>
                  <a:pt x="410" y="1020"/>
                </a:lnTo>
                <a:lnTo>
                  <a:pt x="414" y="1002"/>
                </a:lnTo>
                <a:lnTo>
                  <a:pt x="414" y="1002"/>
                </a:lnTo>
                <a:lnTo>
                  <a:pt x="424" y="966"/>
                </a:lnTo>
                <a:lnTo>
                  <a:pt x="424" y="966"/>
                </a:lnTo>
                <a:lnTo>
                  <a:pt x="428" y="944"/>
                </a:lnTo>
                <a:lnTo>
                  <a:pt x="432" y="922"/>
                </a:lnTo>
                <a:lnTo>
                  <a:pt x="432" y="922"/>
                </a:lnTo>
                <a:lnTo>
                  <a:pt x="434" y="886"/>
                </a:lnTo>
                <a:lnTo>
                  <a:pt x="434" y="886"/>
                </a:lnTo>
                <a:lnTo>
                  <a:pt x="436" y="862"/>
                </a:lnTo>
                <a:lnTo>
                  <a:pt x="436" y="862"/>
                </a:lnTo>
                <a:lnTo>
                  <a:pt x="436" y="842"/>
                </a:lnTo>
                <a:lnTo>
                  <a:pt x="436" y="842"/>
                </a:lnTo>
                <a:lnTo>
                  <a:pt x="440" y="792"/>
                </a:lnTo>
                <a:lnTo>
                  <a:pt x="440" y="792"/>
                </a:lnTo>
                <a:lnTo>
                  <a:pt x="444" y="756"/>
                </a:lnTo>
                <a:lnTo>
                  <a:pt x="444" y="756"/>
                </a:lnTo>
                <a:lnTo>
                  <a:pt x="446" y="722"/>
                </a:lnTo>
                <a:lnTo>
                  <a:pt x="446" y="722"/>
                </a:lnTo>
                <a:lnTo>
                  <a:pt x="448" y="698"/>
                </a:lnTo>
                <a:lnTo>
                  <a:pt x="448" y="698"/>
                </a:lnTo>
                <a:lnTo>
                  <a:pt x="448" y="692"/>
                </a:lnTo>
                <a:lnTo>
                  <a:pt x="448" y="692"/>
                </a:lnTo>
                <a:lnTo>
                  <a:pt x="450" y="686"/>
                </a:lnTo>
                <a:lnTo>
                  <a:pt x="450" y="686"/>
                </a:lnTo>
                <a:lnTo>
                  <a:pt x="450" y="680"/>
                </a:lnTo>
                <a:lnTo>
                  <a:pt x="450" y="678"/>
                </a:lnTo>
                <a:lnTo>
                  <a:pt x="450" y="678"/>
                </a:lnTo>
                <a:lnTo>
                  <a:pt x="454" y="678"/>
                </a:lnTo>
                <a:lnTo>
                  <a:pt x="454" y="678"/>
                </a:lnTo>
                <a:lnTo>
                  <a:pt x="458" y="674"/>
                </a:lnTo>
                <a:lnTo>
                  <a:pt x="458" y="674"/>
                </a:lnTo>
                <a:lnTo>
                  <a:pt x="460" y="672"/>
                </a:lnTo>
                <a:lnTo>
                  <a:pt x="460" y="672"/>
                </a:lnTo>
                <a:lnTo>
                  <a:pt x="460" y="674"/>
                </a:lnTo>
                <a:lnTo>
                  <a:pt x="460" y="674"/>
                </a:lnTo>
                <a:lnTo>
                  <a:pt x="462" y="680"/>
                </a:lnTo>
                <a:lnTo>
                  <a:pt x="462" y="680"/>
                </a:lnTo>
                <a:lnTo>
                  <a:pt x="462" y="682"/>
                </a:lnTo>
                <a:lnTo>
                  <a:pt x="462" y="680"/>
                </a:lnTo>
                <a:lnTo>
                  <a:pt x="462" y="680"/>
                </a:lnTo>
                <a:lnTo>
                  <a:pt x="470" y="670"/>
                </a:lnTo>
                <a:lnTo>
                  <a:pt x="470" y="670"/>
                </a:lnTo>
                <a:lnTo>
                  <a:pt x="476" y="658"/>
                </a:lnTo>
                <a:lnTo>
                  <a:pt x="476" y="658"/>
                </a:lnTo>
                <a:lnTo>
                  <a:pt x="480" y="654"/>
                </a:lnTo>
                <a:lnTo>
                  <a:pt x="480" y="654"/>
                </a:lnTo>
                <a:lnTo>
                  <a:pt x="482" y="650"/>
                </a:lnTo>
                <a:lnTo>
                  <a:pt x="482" y="650"/>
                </a:lnTo>
                <a:lnTo>
                  <a:pt x="486" y="644"/>
                </a:lnTo>
                <a:lnTo>
                  <a:pt x="486" y="644"/>
                </a:lnTo>
                <a:lnTo>
                  <a:pt x="488" y="642"/>
                </a:lnTo>
                <a:lnTo>
                  <a:pt x="488" y="642"/>
                </a:lnTo>
                <a:lnTo>
                  <a:pt x="492" y="638"/>
                </a:lnTo>
                <a:lnTo>
                  <a:pt x="492" y="638"/>
                </a:lnTo>
                <a:lnTo>
                  <a:pt x="494" y="634"/>
                </a:lnTo>
                <a:lnTo>
                  <a:pt x="494" y="634"/>
                </a:lnTo>
                <a:lnTo>
                  <a:pt x="496" y="630"/>
                </a:lnTo>
                <a:lnTo>
                  <a:pt x="500" y="622"/>
                </a:lnTo>
                <a:lnTo>
                  <a:pt x="500" y="622"/>
                </a:lnTo>
                <a:lnTo>
                  <a:pt x="502" y="606"/>
                </a:lnTo>
                <a:lnTo>
                  <a:pt x="502" y="606"/>
                </a:lnTo>
                <a:lnTo>
                  <a:pt x="504" y="594"/>
                </a:lnTo>
                <a:lnTo>
                  <a:pt x="504" y="594"/>
                </a:lnTo>
                <a:lnTo>
                  <a:pt x="504" y="586"/>
                </a:lnTo>
                <a:lnTo>
                  <a:pt x="504" y="586"/>
                </a:lnTo>
                <a:lnTo>
                  <a:pt x="502" y="576"/>
                </a:lnTo>
                <a:lnTo>
                  <a:pt x="502" y="576"/>
                </a:lnTo>
                <a:lnTo>
                  <a:pt x="504" y="568"/>
                </a:lnTo>
                <a:lnTo>
                  <a:pt x="504" y="568"/>
                </a:lnTo>
                <a:lnTo>
                  <a:pt x="506" y="558"/>
                </a:lnTo>
                <a:lnTo>
                  <a:pt x="506" y="558"/>
                </a:lnTo>
                <a:lnTo>
                  <a:pt x="510" y="546"/>
                </a:lnTo>
                <a:lnTo>
                  <a:pt x="510" y="546"/>
                </a:lnTo>
                <a:lnTo>
                  <a:pt x="512" y="532"/>
                </a:lnTo>
                <a:lnTo>
                  <a:pt x="512" y="532"/>
                </a:lnTo>
                <a:lnTo>
                  <a:pt x="514" y="522"/>
                </a:lnTo>
                <a:lnTo>
                  <a:pt x="514" y="522"/>
                </a:lnTo>
                <a:lnTo>
                  <a:pt x="514" y="512"/>
                </a:lnTo>
                <a:lnTo>
                  <a:pt x="514" y="512"/>
                </a:lnTo>
                <a:lnTo>
                  <a:pt x="514" y="502"/>
                </a:lnTo>
                <a:lnTo>
                  <a:pt x="514" y="502"/>
                </a:lnTo>
                <a:close/>
                <a:moveTo>
                  <a:pt x="96" y="720"/>
                </a:moveTo>
                <a:lnTo>
                  <a:pt x="96" y="720"/>
                </a:lnTo>
                <a:lnTo>
                  <a:pt x="98" y="718"/>
                </a:lnTo>
                <a:lnTo>
                  <a:pt x="98" y="718"/>
                </a:lnTo>
                <a:lnTo>
                  <a:pt x="100" y="716"/>
                </a:lnTo>
                <a:lnTo>
                  <a:pt x="100" y="716"/>
                </a:lnTo>
                <a:lnTo>
                  <a:pt x="106" y="714"/>
                </a:lnTo>
                <a:lnTo>
                  <a:pt x="106" y="714"/>
                </a:lnTo>
                <a:lnTo>
                  <a:pt x="108" y="718"/>
                </a:lnTo>
                <a:lnTo>
                  <a:pt x="108" y="718"/>
                </a:lnTo>
                <a:lnTo>
                  <a:pt x="108" y="722"/>
                </a:lnTo>
                <a:lnTo>
                  <a:pt x="108" y="722"/>
                </a:lnTo>
                <a:lnTo>
                  <a:pt x="110" y="728"/>
                </a:lnTo>
                <a:lnTo>
                  <a:pt x="110" y="728"/>
                </a:lnTo>
                <a:lnTo>
                  <a:pt x="112" y="732"/>
                </a:lnTo>
                <a:lnTo>
                  <a:pt x="112" y="732"/>
                </a:lnTo>
                <a:lnTo>
                  <a:pt x="110" y="732"/>
                </a:lnTo>
                <a:lnTo>
                  <a:pt x="110" y="732"/>
                </a:lnTo>
                <a:lnTo>
                  <a:pt x="106" y="732"/>
                </a:lnTo>
                <a:lnTo>
                  <a:pt x="106" y="732"/>
                </a:lnTo>
                <a:lnTo>
                  <a:pt x="106" y="730"/>
                </a:lnTo>
                <a:lnTo>
                  <a:pt x="106" y="730"/>
                </a:lnTo>
                <a:lnTo>
                  <a:pt x="104" y="728"/>
                </a:lnTo>
                <a:lnTo>
                  <a:pt x="104" y="728"/>
                </a:lnTo>
                <a:lnTo>
                  <a:pt x="100" y="728"/>
                </a:lnTo>
                <a:lnTo>
                  <a:pt x="100" y="728"/>
                </a:lnTo>
                <a:lnTo>
                  <a:pt x="98" y="724"/>
                </a:lnTo>
                <a:lnTo>
                  <a:pt x="98" y="724"/>
                </a:lnTo>
                <a:lnTo>
                  <a:pt x="98" y="722"/>
                </a:lnTo>
                <a:lnTo>
                  <a:pt x="96" y="720"/>
                </a:lnTo>
                <a:lnTo>
                  <a:pt x="96" y="720"/>
                </a:lnTo>
                <a:lnTo>
                  <a:pt x="96" y="720"/>
                </a:lnTo>
                <a:lnTo>
                  <a:pt x="96" y="720"/>
                </a:lnTo>
                <a:close/>
                <a:moveTo>
                  <a:pt x="106" y="742"/>
                </a:moveTo>
                <a:lnTo>
                  <a:pt x="106" y="742"/>
                </a:lnTo>
                <a:lnTo>
                  <a:pt x="104" y="744"/>
                </a:lnTo>
                <a:lnTo>
                  <a:pt x="104" y="744"/>
                </a:lnTo>
                <a:lnTo>
                  <a:pt x="102" y="742"/>
                </a:lnTo>
                <a:lnTo>
                  <a:pt x="104" y="740"/>
                </a:lnTo>
                <a:lnTo>
                  <a:pt x="104" y="740"/>
                </a:lnTo>
                <a:lnTo>
                  <a:pt x="106" y="740"/>
                </a:lnTo>
                <a:lnTo>
                  <a:pt x="106" y="742"/>
                </a:lnTo>
                <a:lnTo>
                  <a:pt x="106" y="742"/>
                </a:lnTo>
                <a:close/>
                <a:moveTo>
                  <a:pt x="96" y="802"/>
                </a:moveTo>
                <a:lnTo>
                  <a:pt x="96" y="802"/>
                </a:lnTo>
                <a:lnTo>
                  <a:pt x="94" y="800"/>
                </a:lnTo>
                <a:lnTo>
                  <a:pt x="94" y="800"/>
                </a:lnTo>
                <a:lnTo>
                  <a:pt x="92" y="798"/>
                </a:lnTo>
                <a:lnTo>
                  <a:pt x="92" y="798"/>
                </a:lnTo>
                <a:lnTo>
                  <a:pt x="92" y="800"/>
                </a:lnTo>
                <a:lnTo>
                  <a:pt x="90" y="800"/>
                </a:lnTo>
                <a:lnTo>
                  <a:pt x="90" y="800"/>
                </a:lnTo>
                <a:lnTo>
                  <a:pt x="88" y="800"/>
                </a:lnTo>
                <a:lnTo>
                  <a:pt x="88" y="800"/>
                </a:lnTo>
                <a:lnTo>
                  <a:pt x="86" y="800"/>
                </a:lnTo>
                <a:lnTo>
                  <a:pt x="86" y="800"/>
                </a:lnTo>
                <a:lnTo>
                  <a:pt x="80" y="802"/>
                </a:lnTo>
                <a:lnTo>
                  <a:pt x="80" y="802"/>
                </a:lnTo>
                <a:lnTo>
                  <a:pt x="82" y="798"/>
                </a:lnTo>
                <a:lnTo>
                  <a:pt x="82" y="798"/>
                </a:lnTo>
                <a:lnTo>
                  <a:pt x="90" y="778"/>
                </a:lnTo>
                <a:lnTo>
                  <a:pt x="90" y="778"/>
                </a:lnTo>
                <a:lnTo>
                  <a:pt x="96" y="764"/>
                </a:lnTo>
                <a:lnTo>
                  <a:pt x="96" y="764"/>
                </a:lnTo>
                <a:lnTo>
                  <a:pt x="98" y="766"/>
                </a:lnTo>
                <a:lnTo>
                  <a:pt x="98" y="766"/>
                </a:lnTo>
                <a:lnTo>
                  <a:pt x="100" y="764"/>
                </a:lnTo>
                <a:lnTo>
                  <a:pt x="100" y="764"/>
                </a:lnTo>
                <a:lnTo>
                  <a:pt x="100" y="768"/>
                </a:lnTo>
                <a:lnTo>
                  <a:pt x="100" y="768"/>
                </a:lnTo>
                <a:lnTo>
                  <a:pt x="100" y="782"/>
                </a:lnTo>
                <a:lnTo>
                  <a:pt x="100" y="782"/>
                </a:lnTo>
                <a:lnTo>
                  <a:pt x="102" y="802"/>
                </a:lnTo>
                <a:lnTo>
                  <a:pt x="102" y="802"/>
                </a:lnTo>
                <a:lnTo>
                  <a:pt x="102" y="804"/>
                </a:lnTo>
                <a:lnTo>
                  <a:pt x="102" y="804"/>
                </a:lnTo>
                <a:lnTo>
                  <a:pt x="98" y="802"/>
                </a:lnTo>
                <a:lnTo>
                  <a:pt x="98" y="802"/>
                </a:lnTo>
                <a:lnTo>
                  <a:pt x="96" y="802"/>
                </a:lnTo>
                <a:lnTo>
                  <a:pt x="96" y="802"/>
                </a:lnTo>
                <a:close/>
                <a:moveTo>
                  <a:pt x="108" y="1186"/>
                </a:moveTo>
                <a:lnTo>
                  <a:pt x="108" y="1186"/>
                </a:lnTo>
                <a:lnTo>
                  <a:pt x="106" y="1192"/>
                </a:lnTo>
                <a:lnTo>
                  <a:pt x="106" y="1192"/>
                </a:lnTo>
                <a:lnTo>
                  <a:pt x="104" y="1192"/>
                </a:lnTo>
                <a:lnTo>
                  <a:pt x="104" y="1192"/>
                </a:lnTo>
                <a:lnTo>
                  <a:pt x="104" y="1192"/>
                </a:lnTo>
                <a:lnTo>
                  <a:pt x="102" y="1190"/>
                </a:lnTo>
                <a:lnTo>
                  <a:pt x="102" y="1190"/>
                </a:lnTo>
                <a:lnTo>
                  <a:pt x="100" y="1186"/>
                </a:lnTo>
                <a:lnTo>
                  <a:pt x="100" y="1186"/>
                </a:lnTo>
                <a:lnTo>
                  <a:pt x="104" y="1184"/>
                </a:lnTo>
                <a:lnTo>
                  <a:pt x="104" y="1184"/>
                </a:lnTo>
                <a:lnTo>
                  <a:pt x="108" y="1184"/>
                </a:lnTo>
                <a:lnTo>
                  <a:pt x="108" y="1184"/>
                </a:lnTo>
                <a:lnTo>
                  <a:pt x="108" y="1186"/>
                </a:lnTo>
                <a:lnTo>
                  <a:pt x="108" y="1186"/>
                </a:lnTo>
                <a:close/>
                <a:moveTo>
                  <a:pt x="128" y="744"/>
                </a:moveTo>
                <a:lnTo>
                  <a:pt x="128" y="744"/>
                </a:lnTo>
                <a:lnTo>
                  <a:pt x="124" y="754"/>
                </a:lnTo>
                <a:lnTo>
                  <a:pt x="124" y="754"/>
                </a:lnTo>
                <a:lnTo>
                  <a:pt x="122" y="768"/>
                </a:lnTo>
                <a:lnTo>
                  <a:pt x="122" y="768"/>
                </a:lnTo>
                <a:lnTo>
                  <a:pt x="120" y="778"/>
                </a:lnTo>
                <a:lnTo>
                  <a:pt x="120" y="778"/>
                </a:lnTo>
                <a:lnTo>
                  <a:pt x="118" y="790"/>
                </a:lnTo>
                <a:lnTo>
                  <a:pt x="118" y="790"/>
                </a:lnTo>
                <a:lnTo>
                  <a:pt x="116" y="796"/>
                </a:lnTo>
                <a:lnTo>
                  <a:pt x="116" y="796"/>
                </a:lnTo>
                <a:lnTo>
                  <a:pt x="116" y="794"/>
                </a:lnTo>
                <a:lnTo>
                  <a:pt x="116" y="794"/>
                </a:lnTo>
                <a:lnTo>
                  <a:pt x="116" y="786"/>
                </a:lnTo>
                <a:lnTo>
                  <a:pt x="116" y="786"/>
                </a:lnTo>
                <a:lnTo>
                  <a:pt x="116" y="782"/>
                </a:lnTo>
                <a:lnTo>
                  <a:pt x="116" y="782"/>
                </a:lnTo>
                <a:lnTo>
                  <a:pt x="116" y="774"/>
                </a:lnTo>
                <a:lnTo>
                  <a:pt x="116" y="774"/>
                </a:lnTo>
                <a:lnTo>
                  <a:pt x="116" y="770"/>
                </a:lnTo>
                <a:lnTo>
                  <a:pt x="116" y="770"/>
                </a:lnTo>
                <a:lnTo>
                  <a:pt x="116" y="766"/>
                </a:lnTo>
                <a:lnTo>
                  <a:pt x="116" y="766"/>
                </a:lnTo>
                <a:lnTo>
                  <a:pt x="114" y="764"/>
                </a:lnTo>
                <a:lnTo>
                  <a:pt x="114" y="764"/>
                </a:lnTo>
                <a:lnTo>
                  <a:pt x="114" y="760"/>
                </a:lnTo>
                <a:lnTo>
                  <a:pt x="114" y="760"/>
                </a:lnTo>
                <a:lnTo>
                  <a:pt x="114" y="758"/>
                </a:lnTo>
                <a:lnTo>
                  <a:pt x="114" y="758"/>
                </a:lnTo>
                <a:lnTo>
                  <a:pt x="114" y="758"/>
                </a:lnTo>
                <a:lnTo>
                  <a:pt x="114" y="758"/>
                </a:lnTo>
                <a:lnTo>
                  <a:pt x="118" y="756"/>
                </a:lnTo>
                <a:lnTo>
                  <a:pt x="118" y="756"/>
                </a:lnTo>
                <a:lnTo>
                  <a:pt x="120" y="754"/>
                </a:lnTo>
                <a:lnTo>
                  <a:pt x="122" y="752"/>
                </a:lnTo>
                <a:lnTo>
                  <a:pt x="122" y="752"/>
                </a:lnTo>
                <a:lnTo>
                  <a:pt x="122" y="750"/>
                </a:lnTo>
                <a:lnTo>
                  <a:pt x="122" y="748"/>
                </a:lnTo>
                <a:lnTo>
                  <a:pt x="118" y="746"/>
                </a:lnTo>
                <a:lnTo>
                  <a:pt x="118" y="746"/>
                </a:lnTo>
                <a:lnTo>
                  <a:pt x="114" y="746"/>
                </a:lnTo>
                <a:lnTo>
                  <a:pt x="114" y="746"/>
                </a:lnTo>
                <a:lnTo>
                  <a:pt x="112" y="746"/>
                </a:lnTo>
                <a:lnTo>
                  <a:pt x="112" y="746"/>
                </a:lnTo>
                <a:lnTo>
                  <a:pt x="112" y="744"/>
                </a:lnTo>
                <a:lnTo>
                  <a:pt x="112" y="744"/>
                </a:lnTo>
                <a:lnTo>
                  <a:pt x="110" y="744"/>
                </a:lnTo>
                <a:lnTo>
                  <a:pt x="110" y="744"/>
                </a:lnTo>
                <a:lnTo>
                  <a:pt x="108" y="742"/>
                </a:lnTo>
                <a:lnTo>
                  <a:pt x="108" y="742"/>
                </a:lnTo>
                <a:lnTo>
                  <a:pt x="110" y="742"/>
                </a:lnTo>
                <a:lnTo>
                  <a:pt x="110" y="742"/>
                </a:lnTo>
                <a:lnTo>
                  <a:pt x="116" y="740"/>
                </a:lnTo>
                <a:lnTo>
                  <a:pt x="116" y="740"/>
                </a:lnTo>
                <a:lnTo>
                  <a:pt x="118" y="742"/>
                </a:lnTo>
                <a:lnTo>
                  <a:pt x="118" y="742"/>
                </a:lnTo>
                <a:lnTo>
                  <a:pt x="122" y="744"/>
                </a:lnTo>
                <a:lnTo>
                  <a:pt x="122" y="744"/>
                </a:lnTo>
                <a:lnTo>
                  <a:pt x="126" y="744"/>
                </a:lnTo>
                <a:lnTo>
                  <a:pt x="126" y="744"/>
                </a:lnTo>
                <a:lnTo>
                  <a:pt x="128" y="742"/>
                </a:lnTo>
                <a:lnTo>
                  <a:pt x="128" y="742"/>
                </a:lnTo>
                <a:lnTo>
                  <a:pt x="128" y="744"/>
                </a:lnTo>
                <a:lnTo>
                  <a:pt x="128" y="744"/>
                </a:lnTo>
                <a:close/>
                <a:moveTo>
                  <a:pt x="144" y="618"/>
                </a:moveTo>
                <a:lnTo>
                  <a:pt x="144" y="618"/>
                </a:lnTo>
                <a:lnTo>
                  <a:pt x="140" y="634"/>
                </a:lnTo>
                <a:lnTo>
                  <a:pt x="140" y="634"/>
                </a:lnTo>
                <a:lnTo>
                  <a:pt x="138" y="644"/>
                </a:lnTo>
                <a:lnTo>
                  <a:pt x="136" y="652"/>
                </a:lnTo>
                <a:lnTo>
                  <a:pt x="136" y="652"/>
                </a:lnTo>
                <a:lnTo>
                  <a:pt x="136" y="664"/>
                </a:lnTo>
                <a:lnTo>
                  <a:pt x="136" y="664"/>
                </a:lnTo>
                <a:lnTo>
                  <a:pt x="134" y="672"/>
                </a:lnTo>
                <a:lnTo>
                  <a:pt x="134" y="672"/>
                </a:lnTo>
                <a:lnTo>
                  <a:pt x="136" y="682"/>
                </a:lnTo>
                <a:lnTo>
                  <a:pt x="136" y="682"/>
                </a:lnTo>
                <a:lnTo>
                  <a:pt x="136" y="686"/>
                </a:lnTo>
                <a:lnTo>
                  <a:pt x="136" y="690"/>
                </a:lnTo>
                <a:lnTo>
                  <a:pt x="136" y="690"/>
                </a:lnTo>
                <a:lnTo>
                  <a:pt x="130" y="704"/>
                </a:lnTo>
                <a:lnTo>
                  <a:pt x="130" y="704"/>
                </a:lnTo>
                <a:lnTo>
                  <a:pt x="128" y="720"/>
                </a:lnTo>
                <a:lnTo>
                  <a:pt x="128" y="720"/>
                </a:lnTo>
                <a:lnTo>
                  <a:pt x="128" y="724"/>
                </a:lnTo>
                <a:lnTo>
                  <a:pt x="128" y="724"/>
                </a:lnTo>
                <a:lnTo>
                  <a:pt x="126" y="718"/>
                </a:lnTo>
                <a:lnTo>
                  <a:pt x="126" y="718"/>
                </a:lnTo>
                <a:lnTo>
                  <a:pt x="122" y="710"/>
                </a:lnTo>
                <a:lnTo>
                  <a:pt x="122" y="710"/>
                </a:lnTo>
                <a:lnTo>
                  <a:pt x="122" y="700"/>
                </a:lnTo>
                <a:lnTo>
                  <a:pt x="122" y="700"/>
                </a:lnTo>
                <a:lnTo>
                  <a:pt x="122" y="694"/>
                </a:lnTo>
                <a:lnTo>
                  <a:pt x="122" y="694"/>
                </a:lnTo>
                <a:lnTo>
                  <a:pt x="122" y="688"/>
                </a:lnTo>
                <a:lnTo>
                  <a:pt x="122" y="688"/>
                </a:lnTo>
                <a:lnTo>
                  <a:pt x="120" y="682"/>
                </a:lnTo>
                <a:lnTo>
                  <a:pt x="120" y="682"/>
                </a:lnTo>
                <a:lnTo>
                  <a:pt x="118" y="676"/>
                </a:lnTo>
                <a:lnTo>
                  <a:pt x="118" y="676"/>
                </a:lnTo>
                <a:lnTo>
                  <a:pt x="120" y="676"/>
                </a:lnTo>
                <a:lnTo>
                  <a:pt x="120" y="676"/>
                </a:lnTo>
                <a:lnTo>
                  <a:pt x="120" y="674"/>
                </a:lnTo>
                <a:lnTo>
                  <a:pt x="120" y="674"/>
                </a:lnTo>
                <a:lnTo>
                  <a:pt x="120" y="668"/>
                </a:lnTo>
                <a:lnTo>
                  <a:pt x="120" y="668"/>
                </a:lnTo>
                <a:lnTo>
                  <a:pt x="122" y="668"/>
                </a:lnTo>
                <a:lnTo>
                  <a:pt x="122" y="668"/>
                </a:lnTo>
                <a:lnTo>
                  <a:pt x="124" y="668"/>
                </a:lnTo>
                <a:lnTo>
                  <a:pt x="126" y="666"/>
                </a:lnTo>
                <a:lnTo>
                  <a:pt x="126" y="666"/>
                </a:lnTo>
                <a:lnTo>
                  <a:pt x="128" y="658"/>
                </a:lnTo>
                <a:lnTo>
                  <a:pt x="128" y="658"/>
                </a:lnTo>
                <a:lnTo>
                  <a:pt x="130" y="650"/>
                </a:lnTo>
                <a:lnTo>
                  <a:pt x="130" y="650"/>
                </a:lnTo>
                <a:lnTo>
                  <a:pt x="134" y="636"/>
                </a:lnTo>
                <a:lnTo>
                  <a:pt x="134" y="636"/>
                </a:lnTo>
                <a:lnTo>
                  <a:pt x="138" y="620"/>
                </a:lnTo>
                <a:lnTo>
                  <a:pt x="138" y="620"/>
                </a:lnTo>
                <a:lnTo>
                  <a:pt x="142" y="606"/>
                </a:lnTo>
                <a:lnTo>
                  <a:pt x="142" y="606"/>
                </a:lnTo>
                <a:lnTo>
                  <a:pt x="144" y="610"/>
                </a:lnTo>
                <a:lnTo>
                  <a:pt x="144" y="610"/>
                </a:lnTo>
                <a:lnTo>
                  <a:pt x="144" y="614"/>
                </a:lnTo>
                <a:lnTo>
                  <a:pt x="144" y="618"/>
                </a:lnTo>
                <a:lnTo>
                  <a:pt x="144" y="618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1074284" y="2607909"/>
            <a:ext cx="124773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Aft>
                <a:spcPts val="3600"/>
              </a:spcAft>
            </a:pPr>
            <a:r>
              <a:rPr lang="cs-CZ" sz="1400" b="1" smtClean="0"/>
              <a:t>Zaměstnanec</a:t>
            </a:r>
            <a:endParaRPr lang="cs-CZ" sz="1400" b="1" dirty="0"/>
          </a:p>
        </p:txBody>
      </p:sp>
      <p:cxnSp>
        <p:nvCxnSpPr>
          <p:cNvPr id="61" name="Curved Connector 60"/>
          <p:cNvCxnSpPr/>
          <p:nvPr/>
        </p:nvCxnSpPr>
        <p:spPr>
          <a:xfrm flipH="1">
            <a:off x="2256689" y="3195255"/>
            <a:ext cx="1451398" cy="794708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headEnd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628650" y="6226961"/>
            <a:ext cx="7732926" cy="1692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Aft>
                <a:spcPts val="3600"/>
              </a:spcAft>
            </a:pPr>
            <a:r>
              <a:rPr lang="cs-CZ" sz="1100" dirty="0"/>
              <a:t>Modelový příklad zdanění průměrné hrubé mzdy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5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417299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762270"/>
              </p:ext>
            </p:extLst>
          </p:nvPr>
        </p:nvGraphicFramePr>
        <p:xfrm>
          <a:off x="1178644" y="4770062"/>
          <a:ext cx="3019523" cy="864000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520820"/>
                <a:gridCol w="686893"/>
                <a:gridCol w="811810"/>
              </a:tblGrid>
              <a:tr h="288000">
                <a:tc>
                  <a:txBody>
                    <a:bodyPr/>
                    <a:lstStyle/>
                    <a:p>
                      <a:pPr algn="l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Daň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47 %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s-IS" sz="1200" noProof="0" smtClean="0">
                          <a:latin typeface="Arial" charset="0"/>
                          <a:ea typeface="Arial" charset="0"/>
                          <a:cs typeface="Arial" charset="0"/>
                        </a:rPr>
                        <a:t>-18 465,-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288000">
                <a:tc>
                  <a:txBody>
                    <a:bodyPr/>
                    <a:lstStyle/>
                    <a:p>
                      <a:pPr marL="0" marR="0" indent="0" algn="l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Sleva na poplatníka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+2 070,-</a:t>
                      </a:r>
                    </a:p>
                  </a:txBody>
                  <a:tcPr anchor="ctr"/>
                </a:tc>
              </a:tr>
              <a:tr h="288000">
                <a:tc>
                  <a:txBody>
                    <a:bodyPr/>
                    <a:lstStyle/>
                    <a:p>
                      <a:pPr algn="l"/>
                      <a:r>
                        <a:rPr lang="cs-CZ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Čistá mzda</a:t>
                      </a:r>
                      <a:endParaRPr lang="cs-CZ" sz="12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sz="12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22 893,-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23268"/>
            <a:ext cx="7886701" cy="934884"/>
          </a:xfrm>
        </p:spPr>
        <p:txBody>
          <a:bodyPr/>
          <a:lstStyle/>
          <a:p>
            <a:r>
              <a:rPr lang="cs-CZ" dirty="0" smtClean="0"/>
              <a:t>Zavedeme zdanění, které je transparentní a srozumitelné pro zaměstnance i zaměstnavatele</a:t>
            </a:r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8" name="TextBox 7"/>
          <p:cNvSpPr txBox="1"/>
          <p:nvPr/>
        </p:nvSpPr>
        <p:spPr>
          <a:xfrm>
            <a:off x="5537779" y="2944790"/>
            <a:ext cx="1836000" cy="1836000"/>
          </a:xfrm>
          <a:prstGeom prst="ellipse">
            <a:avLst/>
          </a:prstGeom>
          <a:solidFill>
            <a:schemeClr val="bg2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cs-CZ" sz="1400" dirty="0" smtClean="0"/>
              <a:t>Nová</a:t>
            </a:r>
          </a:p>
          <a:p>
            <a:pPr algn="ctr"/>
            <a:r>
              <a:rPr lang="cs-CZ" sz="1400" dirty="0" smtClean="0"/>
              <a:t>hrubá mzda</a:t>
            </a:r>
          </a:p>
          <a:p>
            <a:pPr algn="ctr"/>
            <a:r>
              <a:rPr lang="cs-CZ" sz="1400" dirty="0" smtClean="0"/>
              <a:t>=</a:t>
            </a:r>
          </a:p>
          <a:p>
            <a:pPr algn="ctr"/>
            <a:r>
              <a:rPr lang="cs-CZ" sz="1400" dirty="0" smtClean="0"/>
              <a:t>Mzdové náklady</a:t>
            </a:r>
          </a:p>
          <a:p>
            <a:pPr algn="ctr"/>
            <a:endParaRPr lang="cs-CZ" sz="1200" b="1" dirty="0" smtClean="0"/>
          </a:p>
          <a:p>
            <a:pPr algn="ctr"/>
            <a:r>
              <a:rPr lang="cs-CZ" sz="1400" b="1" dirty="0" smtClean="0"/>
              <a:t>39 289,-</a:t>
            </a:r>
            <a:endParaRPr lang="cs-CZ" sz="1400" b="1" dirty="0"/>
          </a:p>
        </p:txBody>
      </p:sp>
      <p:sp>
        <p:nvSpPr>
          <p:cNvPr id="52" name="Freeform 14"/>
          <p:cNvSpPr>
            <a:spLocks noEditPoints="1"/>
          </p:cNvSpPr>
          <p:nvPr/>
        </p:nvSpPr>
        <p:spPr bwMode="auto">
          <a:xfrm flipH="1">
            <a:off x="1178644" y="2578509"/>
            <a:ext cx="866580" cy="2218712"/>
          </a:xfrm>
          <a:custGeom>
            <a:avLst/>
            <a:gdLst/>
            <a:ahLst/>
            <a:cxnLst>
              <a:cxn ang="0">
                <a:pos x="498" y="360"/>
              </a:cxn>
              <a:cxn ang="0">
                <a:pos x="484" y="266"/>
              </a:cxn>
              <a:cxn ang="0">
                <a:pos x="430" y="212"/>
              </a:cxn>
              <a:cxn ang="0">
                <a:pos x="342" y="172"/>
              </a:cxn>
              <a:cxn ang="0">
                <a:pos x="332" y="110"/>
              </a:cxn>
              <a:cxn ang="0">
                <a:pos x="338" y="68"/>
              </a:cxn>
              <a:cxn ang="0">
                <a:pos x="300" y="8"/>
              </a:cxn>
              <a:cxn ang="0">
                <a:pos x="212" y="36"/>
              </a:cxn>
              <a:cxn ang="0">
                <a:pos x="206" y="94"/>
              </a:cxn>
              <a:cxn ang="0">
                <a:pos x="234" y="156"/>
              </a:cxn>
              <a:cxn ang="0">
                <a:pos x="212" y="198"/>
              </a:cxn>
              <a:cxn ang="0">
                <a:pos x="114" y="236"/>
              </a:cxn>
              <a:cxn ang="0">
                <a:pos x="96" y="354"/>
              </a:cxn>
              <a:cxn ang="0">
                <a:pos x="80" y="464"/>
              </a:cxn>
              <a:cxn ang="0">
                <a:pos x="66" y="624"/>
              </a:cxn>
              <a:cxn ang="0">
                <a:pos x="74" y="688"/>
              </a:cxn>
              <a:cxn ang="0">
                <a:pos x="76" y="744"/>
              </a:cxn>
              <a:cxn ang="0">
                <a:pos x="58" y="802"/>
              </a:cxn>
              <a:cxn ang="0">
                <a:pos x="40" y="822"/>
              </a:cxn>
              <a:cxn ang="0">
                <a:pos x="22" y="860"/>
              </a:cxn>
              <a:cxn ang="0">
                <a:pos x="8" y="908"/>
              </a:cxn>
              <a:cxn ang="0">
                <a:pos x="16" y="1034"/>
              </a:cxn>
              <a:cxn ang="0">
                <a:pos x="30" y="1038"/>
              </a:cxn>
              <a:cxn ang="0">
                <a:pos x="76" y="1050"/>
              </a:cxn>
              <a:cxn ang="0">
                <a:pos x="76" y="1076"/>
              </a:cxn>
              <a:cxn ang="0">
                <a:pos x="86" y="1140"/>
              </a:cxn>
              <a:cxn ang="0">
                <a:pos x="80" y="1172"/>
              </a:cxn>
              <a:cxn ang="0">
                <a:pos x="92" y="1204"/>
              </a:cxn>
              <a:cxn ang="0">
                <a:pos x="82" y="1232"/>
              </a:cxn>
              <a:cxn ang="0">
                <a:pos x="64" y="1266"/>
              </a:cxn>
              <a:cxn ang="0">
                <a:pos x="34" y="1288"/>
              </a:cxn>
              <a:cxn ang="0">
                <a:pos x="44" y="1312"/>
              </a:cxn>
              <a:cxn ang="0">
                <a:pos x="162" y="1296"/>
              </a:cxn>
              <a:cxn ang="0">
                <a:pos x="180" y="1262"/>
              </a:cxn>
              <a:cxn ang="0">
                <a:pos x="216" y="1162"/>
              </a:cxn>
              <a:cxn ang="0">
                <a:pos x="270" y="860"/>
              </a:cxn>
              <a:cxn ang="0">
                <a:pos x="296" y="962"/>
              </a:cxn>
              <a:cxn ang="0">
                <a:pos x="296" y="1112"/>
              </a:cxn>
              <a:cxn ang="0">
                <a:pos x="284" y="1244"/>
              </a:cxn>
              <a:cxn ang="0">
                <a:pos x="304" y="1286"/>
              </a:cxn>
              <a:cxn ang="0">
                <a:pos x="322" y="1308"/>
              </a:cxn>
              <a:cxn ang="0">
                <a:pos x="392" y="1300"/>
              </a:cxn>
              <a:cxn ang="0">
                <a:pos x="380" y="1258"/>
              </a:cxn>
              <a:cxn ang="0">
                <a:pos x="394" y="1192"/>
              </a:cxn>
              <a:cxn ang="0">
                <a:pos x="434" y="886"/>
              </a:cxn>
              <a:cxn ang="0">
                <a:pos x="450" y="680"/>
              </a:cxn>
              <a:cxn ang="0">
                <a:pos x="476" y="658"/>
              </a:cxn>
              <a:cxn ang="0">
                <a:pos x="502" y="606"/>
              </a:cxn>
              <a:cxn ang="0">
                <a:pos x="514" y="512"/>
              </a:cxn>
              <a:cxn ang="0">
                <a:pos x="112" y="732"/>
              </a:cxn>
              <a:cxn ang="0">
                <a:pos x="106" y="742"/>
              </a:cxn>
              <a:cxn ang="0">
                <a:pos x="90" y="800"/>
              </a:cxn>
              <a:cxn ang="0">
                <a:pos x="100" y="768"/>
              </a:cxn>
              <a:cxn ang="0">
                <a:pos x="102" y="1190"/>
              </a:cxn>
              <a:cxn ang="0">
                <a:pos x="118" y="790"/>
              </a:cxn>
              <a:cxn ang="0">
                <a:pos x="114" y="760"/>
              </a:cxn>
              <a:cxn ang="0">
                <a:pos x="112" y="746"/>
              </a:cxn>
              <a:cxn ang="0">
                <a:pos x="128" y="742"/>
              </a:cxn>
              <a:cxn ang="0">
                <a:pos x="136" y="690"/>
              </a:cxn>
              <a:cxn ang="0">
                <a:pos x="120" y="682"/>
              </a:cxn>
              <a:cxn ang="0">
                <a:pos x="134" y="636"/>
              </a:cxn>
            </a:cxnLst>
            <a:rect l="0" t="0" r="r" b="b"/>
            <a:pathLst>
              <a:path w="514" h="1316">
                <a:moveTo>
                  <a:pt x="514" y="502"/>
                </a:moveTo>
                <a:lnTo>
                  <a:pt x="514" y="502"/>
                </a:lnTo>
                <a:lnTo>
                  <a:pt x="514" y="484"/>
                </a:lnTo>
                <a:lnTo>
                  <a:pt x="514" y="484"/>
                </a:lnTo>
                <a:lnTo>
                  <a:pt x="512" y="466"/>
                </a:lnTo>
                <a:lnTo>
                  <a:pt x="512" y="466"/>
                </a:lnTo>
                <a:lnTo>
                  <a:pt x="510" y="438"/>
                </a:lnTo>
                <a:lnTo>
                  <a:pt x="510" y="438"/>
                </a:lnTo>
                <a:lnTo>
                  <a:pt x="506" y="412"/>
                </a:lnTo>
                <a:lnTo>
                  <a:pt x="506" y="412"/>
                </a:lnTo>
                <a:lnTo>
                  <a:pt x="502" y="392"/>
                </a:lnTo>
                <a:lnTo>
                  <a:pt x="502" y="392"/>
                </a:lnTo>
                <a:lnTo>
                  <a:pt x="502" y="380"/>
                </a:lnTo>
                <a:lnTo>
                  <a:pt x="502" y="380"/>
                </a:lnTo>
                <a:lnTo>
                  <a:pt x="500" y="368"/>
                </a:lnTo>
                <a:lnTo>
                  <a:pt x="500" y="368"/>
                </a:lnTo>
                <a:lnTo>
                  <a:pt x="498" y="360"/>
                </a:lnTo>
                <a:lnTo>
                  <a:pt x="498" y="360"/>
                </a:lnTo>
                <a:lnTo>
                  <a:pt x="492" y="346"/>
                </a:lnTo>
                <a:lnTo>
                  <a:pt x="492" y="346"/>
                </a:lnTo>
                <a:lnTo>
                  <a:pt x="494" y="344"/>
                </a:lnTo>
                <a:lnTo>
                  <a:pt x="494" y="338"/>
                </a:lnTo>
                <a:lnTo>
                  <a:pt x="494" y="338"/>
                </a:lnTo>
                <a:lnTo>
                  <a:pt x="492" y="324"/>
                </a:lnTo>
                <a:lnTo>
                  <a:pt x="492" y="324"/>
                </a:lnTo>
                <a:lnTo>
                  <a:pt x="490" y="314"/>
                </a:lnTo>
                <a:lnTo>
                  <a:pt x="490" y="314"/>
                </a:lnTo>
                <a:lnTo>
                  <a:pt x="490" y="310"/>
                </a:lnTo>
                <a:lnTo>
                  <a:pt x="490" y="310"/>
                </a:lnTo>
                <a:lnTo>
                  <a:pt x="488" y="296"/>
                </a:lnTo>
                <a:lnTo>
                  <a:pt x="488" y="296"/>
                </a:lnTo>
                <a:lnTo>
                  <a:pt x="484" y="284"/>
                </a:lnTo>
                <a:lnTo>
                  <a:pt x="484" y="284"/>
                </a:lnTo>
                <a:lnTo>
                  <a:pt x="482" y="278"/>
                </a:lnTo>
                <a:lnTo>
                  <a:pt x="482" y="278"/>
                </a:lnTo>
                <a:lnTo>
                  <a:pt x="484" y="266"/>
                </a:lnTo>
                <a:lnTo>
                  <a:pt x="484" y="266"/>
                </a:lnTo>
                <a:lnTo>
                  <a:pt x="484" y="252"/>
                </a:lnTo>
                <a:lnTo>
                  <a:pt x="484" y="252"/>
                </a:lnTo>
                <a:lnTo>
                  <a:pt x="482" y="236"/>
                </a:lnTo>
                <a:lnTo>
                  <a:pt x="482" y="236"/>
                </a:lnTo>
                <a:lnTo>
                  <a:pt x="480" y="230"/>
                </a:lnTo>
                <a:lnTo>
                  <a:pt x="476" y="226"/>
                </a:lnTo>
                <a:lnTo>
                  <a:pt x="476" y="226"/>
                </a:lnTo>
                <a:lnTo>
                  <a:pt x="472" y="226"/>
                </a:lnTo>
                <a:lnTo>
                  <a:pt x="472" y="226"/>
                </a:lnTo>
                <a:lnTo>
                  <a:pt x="472" y="224"/>
                </a:lnTo>
                <a:lnTo>
                  <a:pt x="466" y="222"/>
                </a:lnTo>
                <a:lnTo>
                  <a:pt x="466" y="222"/>
                </a:lnTo>
                <a:lnTo>
                  <a:pt x="450" y="218"/>
                </a:lnTo>
                <a:lnTo>
                  <a:pt x="450" y="218"/>
                </a:lnTo>
                <a:lnTo>
                  <a:pt x="442" y="216"/>
                </a:lnTo>
                <a:lnTo>
                  <a:pt x="442" y="216"/>
                </a:lnTo>
                <a:lnTo>
                  <a:pt x="430" y="212"/>
                </a:lnTo>
                <a:lnTo>
                  <a:pt x="430" y="212"/>
                </a:lnTo>
                <a:lnTo>
                  <a:pt x="418" y="208"/>
                </a:lnTo>
                <a:lnTo>
                  <a:pt x="418" y="208"/>
                </a:lnTo>
                <a:lnTo>
                  <a:pt x="402" y="204"/>
                </a:lnTo>
                <a:lnTo>
                  <a:pt x="402" y="204"/>
                </a:lnTo>
                <a:lnTo>
                  <a:pt x="380" y="194"/>
                </a:lnTo>
                <a:lnTo>
                  <a:pt x="380" y="194"/>
                </a:lnTo>
                <a:lnTo>
                  <a:pt x="366" y="190"/>
                </a:lnTo>
                <a:lnTo>
                  <a:pt x="366" y="190"/>
                </a:lnTo>
                <a:lnTo>
                  <a:pt x="358" y="188"/>
                </a:lnTo>
                <a:lnTo>
                  <a:pt x="358" y="188"/>
                </a:lnTo>
                <a:lnTo>
                  <a:pt x="352" y="184"/>
                </a:lnTo>
                <a:lnTo>
                  <a:pt x="352" y="184"/>
                </a:lnTo>
                <a:lnTo>
                  <a:pt x="348" y="182"/>
                </a:lnTo>
                <a:lnTo>
                  <a:pt x="346" y="178"/>
                </a:lnTo>
                <a:lnTo>
                  <a:pt x="346" y="178"/>
                </a:lnTo>
                <a:lnTo>
                  <a:pt x="342" y="172"/>
                </a:lnTo>
                <a:lnTo>
                  <a:pt x="342" y="172"/>
                </a:lnTo>
                <a:lnTo>
                  <a:pt x="336" y="168"/>
                </a:lnTo>
                <a:lnTo>
                  <a:pt x="336" y="168"/>
                </a:lnTo>
                <a:lnTo>
                  <a:pt x="336" y="166"/>
                </a:lnTo>
                <a:lnTo>
                  <a:pt x="336" y="166"/>
                </a:lnTo>
                <a:lnTo>
                  <a:pt x="334" y="166"/>
                </a:lnTo>
                <a:lnTo>
                  <a:pt x="334" y="164"/>
                </a:lnTo>
                <a:lnTo>
                  <a:pt x="334" y="164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2" y="158"/>
                </a:lnTo>
                <a:lnTo>
                  <a:pt x="330" y="148"/>
                </a:lnTo>
                <a:lnTo>
                  <a:pt x="330" y="148"/>
                </a:lnTo>
                <a:lnTo>
                  <a:pt x="330" y="138"/>
                </a:lnTo>
                <a:lnTo>
                  <a:pt x="330" y="138"/>
                </a:lnTo>
                <a:lnTo>
                  <a:pt x="332" y="122"/>
                </a:lnTo>
                <a:lnTo>
                  <a:pt x="332" y="122"/>
                </a:lnTo>
                <a:lnTo>
                  <a:pt x="332" y="110"/>
                </a:lnTo>
                <a:lnTo>
                  <a:pt x="332" y="110"/>
                </a:lnTo>
                <a:lnTo>
                  <a:pt x="334" y="108"/>
                </a:lnTo>
                <a:lnTo>
                  <a:pt x="334" y="108"/>
                </a:lnTo>
                <a:lnTo>
                  <a:pt x="336" y="108"/>
                </a:lnTo>
                <a:lnTo>
                  <a:pt x="336" y="106"/>
                </a:lnTo>
                <a:lnTo>
                  <a:pt x="336" y="106"/>
                </a:lnTo>
                <a:lnTo>
                  <a:pt x="338" y="104"/>
                </a:lnTo>
                <a:lnTo>
                  <a:pt x="338" y="104"/>
                </a:lnTo>
                <a:lnTo>
                  <a:pt x="340" y="102"/>
                </a:lnTo>
                <a:lnTo>
                  <a:pt x="340" y="98"/>
                </a:lnTo>
                <a:lnTo>
                  <a:pt x="340" y="98"/>
                </a:lnTo>
                <a:lnTo>
                  <a:pt x="342" y="88"/>
                </a:lnTo>
                <a:lnTo>
                  <a:pt x="342" y="88"/>
                </a:lnTo>
                <a:lnTo>
                  <a:pt x="342" y="76"/>
                </a:lnTo>
                <a:lnTo>
                  <a:pt x="342" y="76"/>
                </a:lnTo>
                <a:lnTo>
                  <a:pt x="340" y="70"/>
                </a:lnTo>
                <a:lnTo>
                  <a:pt x="338" y="68"/>
                </a:lnTo>
                <a:lnTo>
                  <a:pt x="338" y="68"/>
                </a:lnTo>
                <a:lnTo>
                  <a:pt x="334" y="66"/>
                </a:lnTo>
                <a:lnTo>
                  <a:pt x="334" y="68"/>
                </a:lnTo>
                <a:lnTo>
                  <a:pt x="334" y="68"/>
                </a:lnTo>
                <a:lnTo>
                  <a:pt x="334" y="62"/>
                </a:lnTo>
                <a:lnTo>
                  <a:pt x="334" y="62"/>
                </a:lnTo>
                <a:lnTo>
                  <a:pt x="332" y="56"/>
                </a:lnTo>
                <a:lnTo>
                  <a:pt x="332" y="56"/>
                </a:lnTo>
                <a:lnTo>
                  <a:pt x="330" y="46"/>
                </a:lnTo>
                <a:lnTo>
                  <a:pt x="330" y="46"/>
                </a:lnTo>
                <a:lnTo>
                  <a:pt x="326" y="32"/>
                </a:lnTo>
                <a:lnTo>
                  <a:pt x="326" y="32"/>
                </a:lnTo>
                <a:lnTo>
                  <a:pt x="324" y="26"/>
                </a:lnTo>
                <a:lnTo>
                  <a:pt x="320" y="22"/>
                </a:lnTo>
                <a:lnTo>
                  <a:pt x="320" y="22"/>
                </a:lnTo>
                <a:lnTo>
                  <a:pt x="310" y="14"/>
                </a:lnTo>
                <a:lnTo>
                  <a:pt x="310" y="14"/>
                </a:lnTo>
                <a:lnTo>
                  <a:pt x="300" y="8"/>
                </a:lnTo>
                <a:lnTo>
                  <a:pt x="300" y="8"/>
                </a:lnTo>
                <a:lnTo>
                  <a:pt x="290" y="4"/>
                </a:lnTo>
                <a:lnTo>
                  <a:pt x="290" y="4"/>
                </a:lnTo>
                <a:lnTo>
                  <a:pt x="280" y="2"/>
                </a:lnTo>
                <a:lnTo>
                  <a:pt x="268" y="0"/>
                </a:lnTo>
                <a:lnTo>
                  <a:pt x="268" y="0"/>
                </a:lnTo>
                <a:lnTo>
                  <a:pt x="260" y="0"/>
                </a:lnTo>
                <a:lnTo>
                  <a:pt x="254" y="0"/>
                </a:lnTo>
                <a:lnTo>
                  <a:pt x="254" y="0"/>
                </a:lnTo>
                <a:lnTo>
                  <a:pt x="244" y="4"/>
                </a:lnTo>
                <a:lnTo>
                  <a:pt x="234" y="12"/>
                </a:lnTo>
                <a:lnTo>
                  <a:pt x="234" y="12"/>
                </a:lnTo>
                <a:lnTo>
                  <a:pt x="222" y="24"/>
                </a:lnTo>
                <a:lnTo>
                  <a:pt x="222" y="24"/>
                </a:lnTo>
                <a:lnTo>
                  <a:pt x="218" y="30"/>
                </a:lnTo>
                <a:lnTo>
                  <a:pt x="214" y="32"/>
                </a:lnTo>
                <a:lnTo>
                  <a:pt x="214" y="32"/>
                </a:lnTo>
                <a:lnTo>
                  <a:pt x="214" y="34"/>
                </a:lnTo>
                <a:lnTo>
                  <a:pt x="212" y="36"/>
                </a:lnTo>
                <a:lnTo>
                  <a:pt x="212" y="36"/>
                </a:lnTo>
                <a:lnTo>
                  <a:pt x="210" y="42"/>
                </a:lnTo>
                <a:lnTo>
                  <a:pt x="210" y="42"/>
                </a:lnTo>
                <a:lnTo>
                  <a:pt x="208" y="54"/>
                </a:lnTo>
                <a:lnTo>
                  <a:pt x="208" y="54"/>
                </a:lnTo>
                <a:lnTo>
                  <a:pt x="208" y="62"/>
                </a:lnTo>
                <a:lnTo>
                  <a:pt x="208" y="62"/>
                </a:lnTo>
                <a:lnTo>
                  <a:pt x="208" y="70"/>
                </a:lnTo>
                <a:lnTo>
                  <a:pt x="208" y="70"/>
                </a:lnTo>
                <a:lnTo>
                  <a:pt x="210" y="82"/>
                </a:lnTo>
                <a:lnTo>
                  <a:pt x="210" y="82"/>
                </a:lnTo>
                <a:lnTo>
                  <a:pt x="212" y="84"/>
                </a:lnTo>
                <a:lnTo>
                  <a:pt x="210" y="86"/>
                </a:lnTo>
                <a:lnTo>
                  <a:pt x="210" y="86"/>
                </a:lnTo>
                <a:lnTo>
                  <a:pt x="208" y="86"/>
                </a:lnTo>
                <a:lnTo>
                  <a:pt x="206" y="88"/>
                </a:lnTo>
                <a:lnTo>
                  <a:pt x="206" y="88"/>
                </a:lnTo>
                <a:lnTo>
                  <a:pt x="206" y="94"/>
                </a:lnTo>
                <a:lnTo>
                  <a:pt x="208" y="100"/>
                </a:lnTo>
                <a:lnTo>
                  <a:pt x="208" y="100"/>
                </a:lnTo>
                <a:lnTo>
                  <a:pt x="210" y="110"/>
                </a:lnTo>
                <a:lnTo>
                  <a:pt x="210" y="110"/>
                </a:lnTo>
                <a:lnTo>
                  <a:pt x="212" y="116"/>
                </a:lnTo>
                <a:lnTo>
                  <a:pt x="214" y="120"/>
                </a:lnTo>
                <a:lnTo>
                  <a:pt x="214" y="120"/>
                </a:lnTo>
                <a:lnTo>
                  <a:pt x="218" y="124"/>
                </a:lnTo>
                <a:lnTo>
                  <a:pt x="218" y="124"/>
                </a:lnTo>
                <a:lnTo>
                  <a:pt x="220" y="124"/>
                </a:lnTo>
                <a:lnTo>
                  <a:pt x="220" y="124"/>
                </a:lnTo>
                <a:lnTo>
                  <a:pt x="224" y="134"/>
                </a:lnTo>
                <a:lnTo>
                  <a:pt x="224" y="134"/>
                </a:lnTo>
                <a:lnTo>
                  <a:pt x="228" y="142"/>
                </a:lnTo>
                <a:lnTo>
                  <a:pt x="228" y="142"/>
                </a:lnTo>
                <a:lnTo>
                  <a:pt x="230" y="148"/>
                </a:lnTo>
                <a:lnTo>
                  <a:pt x="230" y="148"/>
                </a:lnTo>
                <a:lnTo>
                  <a:pt x="234" y="156"/>
                </a:lnTo>
                <a:lnTo>
                  <a:pt x="234" y="162"/>
                </a:lnTo>
                <a:lnTo>
                  <a:pt x="234" y="162"/>
                </a:lnTo>
                <a:lnTo>
                  <a:pt x="234" y="166"/>
                </a:lnTo>
                <a:lnTo>
                  <a:pt x="234" y="170"/>
                </a:lnTo>
                <a:lnTo>
                  <a:pt x="234" y="170"/>
                </a:lnTo>
                <a:lnTo>
                  <a:pt x="236" y="174"/>
                </a:lnTo>
                <a:lnTo>
                  <a:pt x="236" y="178"/>
                </a:lnTo>
                <a:lnTo>
                  <a:pt x="236" y="178"/>
                </a:lnTo>
                <a:lnTo>
                  <a:pt x="234" y="182"/>
                </a:lnTo>
                <a:lnTo>
                  <a:pt x="234" y="182"/>
                </a:lnTo>
                <a:lnTo>
                  <a:pt x="232" y="188"/>
                </a:lnTo>
                <a:lnTo>
                  <a:pt x="232" y="188"/>
                </a:lnTo>
                <a:lnTo>
                  <a:pt x="224" y="192"/>
                </a:lnTo>
                <a:lnTo>
                  <a:pt x="224" y="192"/>
                </a:lnTo>
                <a:lnTo>
                  <a:pt x="218" y="196"/>
                </a:lnTo>
                <a:lnTo>
                  <a:pt x="218" y="196"/>
                </a:lnTo>
                <a:lnTo>
                  <a:pt x="212" y="198"/>
                </a:lnTo>
                <a:lnTo>
                  <a:pt x="212" y="198"/>
                </a:lnTo>
                <a:lnTo>
                  <a:pt x="206" y="198"/>
                </a:lnTo>
                <a:lnTo>
                  <a:pt x="198" y="202"/>
                </a:lnTo>
                <a:lnTo>
                  <a:pt x="198" y="202"/>
                </a:lnTo>
                <a:lnTo>
                  <a:pt x="180" y="210"/>
                </a:lnTo>
                <a:lnTo>
                  <a:pt x="180" y="210"/>
                </a:lnTo>
                <a:lnTo>
                  <a:pt x="166" y="216"/>
                </a:lnTo>
                <a:lnTo>
                  <a:pt x="166" y="216"/>
                </a:lnTo>
                <a:lnTo>
                  <a:pt x="150" y="220"/>
                </a:lnTo>
                <a:lnTo>
                  <a:pt x="150" y="220"/>
                </a:lnTo>
                <a:lnTo>
                  <a:pt x="136" y="224"/>
                </a:lnTo>
                <a:lnTo>
                  <a:pt x="136" y="224"/>
                </a:lnTo>
                <a:lnTo>
                  <a:pt x="124" y="228"/>
                </a:lnTo>
                <a:lnTo>
                  <a:pt x="124" y="228"/>
                </a:lnTo>
                <a:lnTo>
                  <a:pt x="118" y="232"/>
                </a:lnTo>
                <a:lnTo>
                  <a:pt x="118" y="232"/>
                </a:lnTo>
                <a:lnTo>
                  <a:pt x="116" y="232"/>
                </a:lnTo>
                <a:lnTo>
                  <a:pt x="114" y="236"/>
                </a:lnTo>
                <a:lnTo>
                  <a:pt x="114" y="236"/>
                </a:lnTo>
                <a:lnTo>
                  <a:pt x="110" y="242"/>
                </a:lnTo>
                <a:lnTo>
                  <a:pt x="110" y="252"/>
                </a:lnTo>
                <a:lnTo>
                  <a:pt x="110" y="252"/>
                </a:lnTo>
                <a:lnTo>
                  <a:pt x="110" y="266"/>
                </a:lnTo>
                <a:lnTo>
                  <a:pt x="110" y="266"/>
                </a:lnTo>
                <a:lnTo>
                  <a:pt x="110" y="274"/>
                </a:lnTo>
                <a:lnTo>
                  <a:pt x="110" y="274"/>
                </a:lnTo>
                <a:lnTo>
                  <a:pt x="110" y="282"/>
                </a:lnTo>
                <a:lnTo>
                  <a:pt x="110" y="282"/>
                </a:lnTo>
                <a:lnTo>
                  <a:pt x="104" y="292"/>
                </a:lnTo>
                <a:lnTo>
                  <a:pt x="104" y="292"/>
                </a:lnTo>
                <a:lnTo>
                  <a:pt x="102" y="304"/>
                </a:lnTo>
                <a:lnTo>
                  <a:pt x="102" y="304"/>
                </a:lnTo>
                <a:lnTo>
                  <a:pt x="100" y="316"/>
                </a:lnTo>
                <a:lnTo>
                  <a:pt x="100" y="316"/>
                </a:lnTo>
                <a:lnTo>
                  <a:pt x="98" y="336"/>
                </a:lnTo>
                <a:lnTo>
                  <a:pt x="98" y="336"/>
                </a:lnTo>
                <a:lnTo>
                  <a:pt x="96" y="354"/>
                </a:lnTo>
                <a:lnTo>
                  <a:pt x="96" y="354"/>
                </a:lnTo>
                <a:lnTo>
                  <a:pt x="94" y="366"/>
                </a:lnTo>
                <a:lnTo>
                  <a:pt x="94" y="366"/>
                </a:lnTo>
                <a:lnTo>
                  <a:pt x="88" y="388"/>
                </a:lnTo>
                <a:lnTo>
                  <a:pt x="88" y="388"/>
                </a:lnTo>
                <a:lnTo>
                  <a:pt x="86" y="404"/>
                </a:lnTo>
                <a:lnTo>
                  <a:pt x="86" y="404"/>
                </a:lnTo>
                <a:lnTo>
                  <a:pt x="84" y="418"/>
                </a:lnTo>
                <a:lnTo>
                  <a:pt x="84" y="418"/>
                </a:lnTo>
                <a:lnTo>
                  <a:pt x="84" y="424"/>
                </a:lnTo>
                <a:lnTo>
                  <a:pt x="84" y="424"/>
                </a:lnTo>
                <a:lnTo>
                  <a:pt x="84" y="432"/>
                </a:lnTo>
                <a:lnTo>
                  <a:pt x="84" y="432"/>
                </a:lnTo>
                <a:lnTo>
                  <a:pt x="82" y="440"/>
                </a:lnTo>
                <a:lnTo>
                  <a:pt x="80" y="450"/>
                </a:lnTo>
                <a:lnTo>
                  <a:pt x="80" y="450"/>
                </a:lnTo>
                <a:lnTo>
                  <a:pt x="80" y="464"/>
                </a:lnTo>
                <a:lnTo>
                  <a:pt x="80" y="464"/>
                </a:lnTo>
                <a:lnTo>
                  <a:pt x="78" y="470"/>
                </a:lnTo>
                <a:lnTo>
                  <a:pt x="76" y="480"/>
                </a:lnTo>
                <a:lnTo>
                  <a:pt x="76" y="480"/>
                </a:lnTo>
                <a:lnTo>
                  <a:pt x="74" y="512"/>
                </a:lnTo>
                <a:lnTo>
                  <a:pt x="74" y="512"/>
                </a:lnTo>
                <a:lnTo>
                  <a:pt x="72" y="542"/>
                </a:lnTo>
                <a:lnTo>
                  <a:pt x="72" y="542"/>
                </a:lnTo>
                <a:lnTo>
                  <a:pt x="70" y="562"/>
                </a:lnTo>
                <a:lnTo>
                  <a:pt x="70" y="562"/>
                </a:lnTo>
                <a:lnTo>
                  <a:pt x="68" y="570"/>
                </a:lnTo>
                <a:lnTo>
                  <a:pt x="66" y="578"/>
                </a:lnTo>
                <a:lnTo>
                  <a:pt x="66" y="578"/>
                </a:lnTo>
                <a:lnTo>
                  <a:pt x="66" y="592"/>
                </a:lnTo>
                <a:lnTo>
                  <a:pt x="66" y="592"/>
                </a:lnTo>
                <a:lnTo>
                  <a:pt x="66" y="606"/>
                </a:lnTo>
                <a:lnTo>
                  <a:pt x="66" y="606"/>
                </a:lnTo>
                <a:lnTo>
                  <a:pt x="66" y="624"/>
                </a:lnTo>
                <a:lnTo>
                  <a:pt x="66" y="624"/>
                </a:lnTo>
                <a:lnTo>
                  <a:pt x="66" y="642"/>
                </a:lnTo>
                <a:lnTo>
                  <a:pt x="66" y="642"/>
                </a:lnTo>
                <a:lnTo>
                  <a:pt x="66" y="658"/>
                </a:lnTo>
                <a:lnTo>
                  <a:pt x="66" y="658"/>
                </a:lnTo>
                <a:lnTo>
                  <a:pt x="66" y="660"/>
                </a:lnTo>
                <a:lnTo>
                  <a:pt x="66" y="662"/>
                </a:lnTo>
                <a:lnTo>
                  <a:pt x="66" y="662"/>
                </a:lnTo>
                <a:lnTo>
                  <a:pt x="70" y="664"/>
                </a:lnTo>
                <a:lnTo>
                  <a:pt x="70" y="664"/>
                </a:lnTo>
                <a:lnTo>
                  <a:pt x="72" y="664"/>
                </a:lnTo>
                <a:lnTo>
                  <a:pt x="72" y="664"/>
                </a:lnTo>
                <a:lnTo>
                  <a:pt x="74" y="670"/>
                </a:lnTo>
                <a:lnTo>
                  <a:pt x="74" y="670"/>
                </a:lnTo>
                <a:lnTo>
                  <a:pt x="74" y="676"/>
                </a:lnTo>
                <a:lnTo>
                  <a:pt x="74" y="676"/>
                </a:lnTo>
                <a:lnTo>
                  <a:pt x="74" y="676"/>
                </a:lnTo>
                <a:lnTo>
                  <a:pt x="74" y="676"/>
                </a:lnTo>
                <a:lnTo>
                  <a:pt x="74" y="688"/>
                </a:lnTo>
                <a:lnTo>
                  <a:pt x="74" y="688"/>
                </a:lnTo>
                <a:lnTo>
                  <a:pt x="72" y="694"/>
                </a:lnTo>
                <a:lnTo>
                  <a:pt x="72" y="694"/>
                </a:lnTo>
                <a:lnTo>
                  <a:pt x="72" y="702"/>
                </a:lnTo>
                <a:lnTo>
                  <a:pt x="72" y="702"/>
                </a:lnTo>
                <a:lnTo>
                  <a:pt x="70" y="708"/>
                </a:lnTo>
                <a:lnTo>
                  <a:pt x="70" y="708"/>
                </a:lnTo>
                <a:lnTo>
                  <a:pt x="70" y="712"/>
                </a:lnTo>
                <a:lnTo>
                  <a:pt x="70" y="712"/>
                </a:lnTo>
                <a:lnTo>
                  <a:pt x="72" y="716"/>
                </a:lnTo>
                <a:lnTo>
                  <a:pt x="72" y="716"/>
                </a:lnTo>
                <a:lnTo>
                  <a:pt x="72" y="722"/>
                </a:lnTo>
                <a:lnTo>
                  <a:pt x="72" y="722"/>
                </a:lnTo>
                <a:lnTo>
                  <a:pt x="74" y="728"/>
                </a:lnTo>
                <a:lnTo>
                  <a:pt x="74" y="728"/>
                </a:lnTo>
                <a:lnTo>
                  <a:pt x="74" y="738"/>
                </a:lnTo>
                <a:lnTo>
                  <a:pt x="74" y="738"/>
                </a:lnTo>
                <a:lnTo>
                  <a:pt x="76" y="744"/>
                </a:lnTo>
                <a:lnTo>
                  <a:pt x="76" y="744"/>
                </a:lnTo>
                <a:lnTo>
                  <a:pt x="76" y="746"/>
                </a:lnTo>
                <a:lnTo>
                  <a:pt x="76" y="746"/>
                </a:lnTo>
                <a:lnTo>
                  <a:pt x="76" y="750"/>
                </a:lnTo>
                <a:lnTo>
                  <a:pt x="76" y="750"/>
                </a:lnTo>
                <a:lnTo>
                  <a:pt x="78" y="752"/>
                </a:lnTo>
                <a:lnTo>
                  <a:pt x="78" y="752"/>
                </a:lnTo>
                <a:lnTo>
                  <a:pt x="78" y="754"/>
                </a:lnTo>
                <a:lnTo>
                  <a:pt x="78" y="754"/>
                </a:lnTo>
                <a:lnTo>
                  <a:pt x="76" y="762"/>
                </a:lnTo>
                <a:lnTo>
                  <a:pt x="76" y="762"/>
                </a:lnTo>
                <a:lnTo>
                  <a:pt x="72" y="770"/>
                </a:lnTo>
                <a:lnTo>
                  <a:pt x="72" y="770"/>
                </a:lnTo>
                <a:lnTo>
                  <a:pt x="68" y="778"/>
                </a:lnTo>
                <a:lnTo>
                  <a:pt x="68" y="778"/>
                </a:lnTo>
                <a:lnTo>
                  <a:pt x="62" y="792"/>
                </a:lnTo>
                <a:lnTo>
                  <a:pt x="62" y="792"/>
                </a:lnTo>
                <a:lnTo>
                  <a:pt x="58" y="802"/>
                </a:lnTo>
                <a:lnTo>
                  <a:pt x="56" y="812"/>
                </a:lnTo>
                <a:lnTo>
                  <a:pt x="56" y="812"/>
                </a:lnTo>
                <a:lnTo>
                  <a:pt x="56" y="822"/>
                </a:lnTo>
                <a:lnTo>
                  <a:pt x="56" y="822"/>
                </a:lnTo>
                <a:lnTo>
                  <a:pt x="54" y="822"/>
                </a:lnTo>
                <a:lnTo>
                  <a:pt x="54" y="822"/>
                </a:lnTo>
                <a:lnTo>
                  <a:pt x="48" y="820"/>
                </a:lnTo>
                <a:lnTo>
                  <a:pt x="48" y="820"/>
                </a:lnTo>
                <a:lnTo>
                  <a:pt x="46" y="820"/>
                </a:lnTo>
                <a:lnTo>
                  <a:pt x="46" y="820"/>
                </a:lnTo>
                <a:lnTo>
                  <a:pt x="44" y="822"/>
                </a:lnTo>
                <a:lnTo>
                  <a:pt x="44" y="822"/>
                </a:lnTo>
                <a:lnTo>
                  <a:pt x="44" y="822"/>
                </a:lnTo>
                <a:lnTo>
                  <a:pt x="44" y="822"/>
                </a:lnTo>
                <a:lnTo>
                  <a:pt x="42" y="822"/>
                </a:lnTo>
                <a:lnTo>
                  <a:pt x="42" y="822"/>
                </a:lnTo>
                <a:lnTo>
                  <a:pt x="40" y="822"/>
                </a:lnTo>
                <a:lnTo>
                  <a:pt x="40" y="822"/>
                </a:lnTo>
                <a:lnTo>
                  <a:pt x="40" y="826"/>
                </a:lnTo>
                <a:lnTo>
                  <a:pt x="40" y="826"/>
                </a:lnTo>
                <a:lnTo>
                  <a:pt x="38" y="830"/>
                </a:lnTo>
                <a:lnTo>
                  <a:pt x="38" y="830"/>
                </a:lnTo>
                <a:lnTo>
                  <a:pt x="36" y="830"/>
                </a:lnTo>
                <a:lnTo>
                  <a:pt x="36" y="832"/>
                </a:lnTo>
                <a:lnTo>
                  <a:pt x="36" y="832"/>
                </a:lnTo>
                <a:lnTo>
                  <a:pt x="36" y="834"/>
                </a:lnTo>
                <a:lnTo>
                  <a:pt x="36" y="834"/>
                </a:lnTo>
                <a:lnTo>
                  <a:pt x="30" y="844"/>
                </a:lnTo>
                <a:lnTo>
                  <a:pt x="30" y="844"/>
                </a:lnTo>
                <a:lnTo>
                  <a:pt x="28" y="846"/>
                </a:lnTo>
                <a:lnTo>
                  <a:pt x="28" y="846"/>
                </a:lnTo>
                <a:lnTo>
                  <a:pt x="26" y="854"/>
                </a:lnTo>
                <a:lnTo>
                  <a:pt x="26" y="854"/>
                </a:lnTo>
                <a:lnTo>
                  <a:pt x="24" y="856"/>
                </a:lnTo>
                <a:lnTo>
                  <a:pt x="24" y="856"/>
                </a:lnTo>
                <a:lnTo>
                  <a:pt x="22" y="860"/>
                </a:lnTo>
                <a:lnTo>
                  <a:pt x="22" y="860"/>
                </a:lnTo>
                <a:lnTo>
                  <a:pt x="18" y="866"/>
                </a:lnTo>
                <a:lnTo>
                  <a:pt x="18" y="866"/>
                </a:lnTo>
                <a:lnTo>
                  <a:pt x="16" y="876"/>
                </a:lnTo>
                <a:lnTo>
                  <a:pt x="16" y="876"/>
                </a:lnTo>
                <a:lnTo>
                  <a:pt x="14" y="884"/>
                </a:lnTo>
                <a:lnTo>
                  <a:pt x="14" y="884"/>
                </a:lnTo>
                <a:lnTo>
                  <a:pt x="14" y="888"/>
                </a:lnTo>
                <a:lnTo>
                  <a:pt x="14" y="888"/>
                </a:lnTo>
                <a:lnTo>
                  <a:pt x="10" y="890"/>
                </a:lnTo>
                <a:lnTo>
                  <a:pt x="10" y="890"/>
                </a:lnTo>
                <a:lnTo>
                  <a:pt x="10" y="892"/>
                </a:lnTo>
                <a:lnTo>
                  <a:pt x="10" y="894"/>
                </a:lnTo>
                <a:lnTo>
                  <a:pt x="10" y="894"/>
                </a:lnTo>
                <a:lnTo>
                  <a:pt x="12" y="894"/>
                </a:lnTo>
                <a:lnTo>
                  <a:pt x="12" y="894"/>
                </a:lnTo>
                <a:lnTo>
                  <a:pt x="8" y="908"/>
                </a:lnTo>
                <a:lnTo>
                  <a:pt x="8" y="908"/>
                </a:lnTo>
                <a:lnTo>
                  <a:pt x="2" y="932"/>
                </a:lnTo>
                <a:lnTo>
                  <a:pt x="2" y="932"/>
                </a:lnTo>
                <a:lnTo>
                  <a:pt x="0" y="956"/>
                </a:lnTo>
                <a:lnTo>
                  <a:pt x="0" y="956"/>
                </a:lnTo>
                <a:lnTo>
                  <a:pt x="0" y="988"/>
                </a:lnTo>
                <a:lnTo>
                  <a:pt x="0" y="988"/>
                </a:lnTo>
                <a:lnTo>
                  <a:pt x="2" y="1002"/>
                </a:lnTo>
                <a:lnTo>
                  <a:pt x="2" y="1002"/>
                </a:lnTo>
                <a:lnTo>
                  <a:pt x="4" y="1010"/>
                </a:lnTo>
                <a:lnTo>
                  <a:pt x="6" y="1020"/>
                </a:lnTo>
                <a:lnTo>
                  <a:pt x="6" y="1020"/>
                </a:lnTo>
                <a:lnTo>
                  <a:pt x="10" y="1026"/>
                </a:lnTo>
                <a:lnTo>
                  <a:pt x="12" y="1030"/>
                </a:lnTo>
                <a:lnTo>
                  <a:pt x="12" y="1030"/>
                </a:lnTo>
                <a:lnTo>
                  <a:pt x="14" y="1032"/>
                </a:lnTo>
                <a:lnTo>
                  <a:pt x="14" y="1032"/>
                </a:lnTo>
                <a:lnTo>
                  <a:pt x="16" y="1034"/>
                </a:lnTo>
                <a:lnTo>
                  <a:pt x="16" y="1034"/>
                </a:lnTo>
                <a:lnTo>
                  <a:pt x="18" y="1036"/>
                </a:lnTo>
                <a:lnTo>
                  <a:pt x="18" y="1036"/>
                </a:lnTo>
                <a:lnTo>
                  <a:pt x="18" y="1036"/>
                </a:lnTo>
                <a:lnTo>
                  <a:pt x="18" y="1036"/>
                </a:lnTo>
                <a:lnTo>
                  <a:pt x="20" y="1036"/>
                </a:lnTo>
                <a:lnTo>
                  <a:pt x="20" y="1036"/>
                </a:lnTo>
                <a:lnTo>
                  <a:pt x="22" y="1036"/>
                </a:lnTo>
                <a:lnTo>
                  <a:pt x="22" y="1036"/>
                </a:lnTo>
                <a:lnTo>
                  <a:pt x="22" y="1036"/>
                </a:lnTo>
                <a:lnTo>
                  <a:pt x="22" y="1038"/>
                </a:lnTo>
                <a:lnTo>
                  <a:pt x="22" y="1038"/>
                </a:lnTo>
                <a:lnTo>
                  <a:pt x="26" y="1038"/>
                </a:lnTo>
                <a:lnTo>
                  <a:pt x="26" y="1038"/>
                </a:lnTo>
                <a:lnTo>
                  <a:pt x="26" y="1036"/>
                </a:lnTo>
                <a:lnTo>
                  <a:pt x="28" y="1038"/>
                </a:lnTo>
                <a:lnTo>
                  <a:pt x="28" y="1038"/>
                </a:lnTo>
                <a:lnTo>
                  <a:pt x="28" y="1038"/>
                </a:lnTo>
                <a:lnTo>
                  <a:pt x="30" y="1038"/>
                </a:lnTo>
                <a:lnTo>
                  <a:pt x="30" y="1038"/>
                </a:lnTo>
                <a:lnTo>
                  <a:pt x="36" y="1040"/>
                </a:lnTo>
                <a:lnTo>
                  <a:pt x="36" y="1040"/>
                </a:lnTo>
                <a:lnTo>
                  <a:pt x="44" y="1040"/>
                </a:lnTo>
                <a:lnTo>
                  <a:pt x="44" y="1040"/>
                </a:lnTo>
                <a:lnTo>
                  <a:pt x="50" y="1040"/>
                </a:lnTo>
                <a:lnTo>
                  <a:pt x="50" y="1040"/>
                </a:lnTo>
                <a:lnTo>
                  <a:pt x="50" y="1042"/>
                </a:lnTo>
                <a:lnTo>
                  <a:pt x="50" y="1042"/>
                </a:lnTo>
                <a:lnTo>
                  <a:pt x="50" y="1042"/>
                </a:lnTo>
                <a:lnTo>
                  <a:pt x="54" y="1042"/>
                </a:lnTo>
                <a:lnTo>
                  <a:pt x="54" y="1042"/>
                </a:lnTo>
                <a:lnTo>
                  <a:pt x="54" y="1044"/>
                </a:lnTo>
                <a:lnTo>
                  <a:pt x="58" y="1046"/>
                </a:lnTo>
                <a:lnTo>
                  <a:pt x="58" y="1046"/>
                </a:lnTo>
                <a:lnTo>
                  <a:pt x="70" y="1048"/>
                </a:lnTo>
                <a:lnTo>
                  <a:pt x="70" y="1048"/>
                </a:lnTo>
                <a:lnTo>
                  <a:pt x="76" y="1050"/>
                </a:lnTo>
                <a:lnTo>
                  <a:pt x="76" y="1054"/>
                </a:lnTo>
                <a:lnTo>
                  <a:pt x="76" y="1054"/>
                </a:lnTo>
                <a:lnTo>
                  <a:pt x="74" y="1058"/>
                </a:lnTo>
                <a:lnTo>
                  <a:pt x="74" y="1058"/>
                </a:lnTo>
                <a:lnTo>
                  <a:pt x="74" y="1060"/>
                </a:lnTo>
                <a:lnTo>
                  <a:pt x="74" y="1060"/>
                </a:lnTo>
                <a:lnTo>
                  <a:pt x="72" y="1060"/>
                </a:lnTo>
                <a:lnTo>
                  <a:pt x="74" y="1062"/>
                </a:lnTo>
                <a:lnTo>
                  <a:pt x="74" y="1062"/>
                </a:lnTo>
                <a:lnTo>
                  <a:pt x="74" y="1062"/>
                </a:lnTo>
                <a:lnTo>
                  <a:pt x="74" y="1064"/>
                </a:lnTo>
                <a:lnTo>
                  <a:pt x="74" y="1064"/>
                </a:lnTo>
                <a:lnTo>
                  <a:pt x="74" y="1068"/>
                </a:lnTo>
                <a:lnTo>
                  <a:pt x="74" y="1070"/>
                </a:lnTo>
                <a:lnTo>
                  <a:pt x="74" y="1070"/>
                </a:lnTo>
                <a:lnTo>
                  <a:pt x="76" y="1070"/>
                </a:lnTo>
                <a:lnTo>
                  <a:pt x="76" y="1070"/>
                </a:lnTo>
                <a:lnTo>
                  <a:pt x="76" y="1076"/>
                </a:lnTo>
                <a:lnTo>
                  <a:pt x="76" y="1076"/>
                </a:lnTo>
                <a:lnTo>
                  <a:pt x="78" y="1086"/>
                </a:lnTo>
                <a:lnTo>
                  <a:pt x="78" y="1086"/>
                </a:lnTo>
                <a:lnTo>
                  <a:pt x="80" y="1092"/>
                </a:lnTo>
                <a:lnTo>
                  <a:pt x="80" y="1092"/>
                </a:lnTo>
                <a:lnTo>
                  <a:pt x="84" y="1108"/>
                </a:lnTo>
                <a:lnTo>
                  <a:pt x="84" y="1108"/>
                </a:lnTo>
                <a:lnTo>
                  <a:pt x="86" y="1120"/>
                </a:lnTo>
                <a:lnTo>
                  <a:pt x="86" y="1120"/>
                </a:lnTo>
                <a:lnTo>
                  <a:pt x="86" y="1128"/>
                </a:lnTo>
                <a:lnTo>
                  <a:pt x="86" y="1128"/>
                </a:lnTo>
                <a:lnTo>
                  <a:pt x="86" y="1130"/>
                </a:lnTo>
                <a:lnTo>
                  <a:pt x="86" y="1132"/>
                </a:lnTo>
                <a:lnTo>
                  <a:pt x="86" y="1132"/>
                </a:lnTo>
                <a:lnTo>
                  <a:pt x="84" y="1134"/>
                </a:lnTo>
                <a:lnTo>
                  <a:pt x="84" y="1136"/>
                </a:lnTo>
                <a:lnTo>
                  <a:pt x="84" y="1136"/>
                </a:lnTo>
                <a:lnTo>
                  <a:pt x="86" y="1140"/>
                </a:lnTo>
                <a:lnTo>
                  <a:pt x="86" y="1140"/>
                </a:lnTo>
                <a:lnTo>
                  <a:pt x="86" y="1144"/>
                </a:lnTo>
                <a:lnTo>
                  <a:pt x="86" y="1144"/>
                </a:lnTo>
                <a:lnTo>
                  <a:pt x="88" y="1146"/>
                </a:lnTo>
                <a:lnTo>
                  <a:pt x="88" y="1146"/>
                </a:lnTo>
                <a:lnTo>
                  <a:pt x="88" y="1146"/>
                </a:lnTo>
                <a:lnTo>
                  <a:pt x="88" y="1146"/>
                </a:lnTo>
                <a:lnTo>
                  <a:pt x="88" y="1152"/>
                </a:lnTo>
                <a:lnTo>
                  <a:pt x="88" y="1152"/>
                </a:lnTo>
                <a:lnTo>
                  <a:pt x="88" y="1156"/>
                </a:lnTo>
                <a:lnTo>
                  <a:pt x="88" y="1156"/>
                </a:lnTo>
                <a:lnTo>
                  <a:pt x="88" y="1160"/>
                </a:lnTo>
                <a:lnTo>
                  <a:pt x="88" y="1160"/>
                </a:lnTo>
                <a:lnTo>
                  <a:pt x="84" y="1166"/>
                </a:lnTo>
                <a:lnTo>
                  <a:pt x="84" y="1166"/>
                </a:lnTo>
                <a:lnTo>
                  <a:pt x="82" y="1168"/>
                </a:lnTo>
                <a:lnTo>
                  <a:pt x="82" y="1168"/>
                </a:lnTo>
                <a:lnTo>
                  <a:pt x="80" y="1172"/>
                </a:lnTo>
                <a:lnTo>
                  <a:pt x="80" y="1172"/>
                </a:lnTo>
                <a:lnTo>
                  <a:pt x="66" y="1190"/>
                </a:lnTo>
                <a:lnTo>
                  <a:pt x="66" y="1190"/>
                </a:lnTo>
                <a:lnTo>
                  <a:pt x="60" y="1198"/>
                </a:lnTo>
                <a:lnTo>
                  <a:pt x="56" y="1206"/>
                </a:lnTo>
                <a:lnTo>
                  <a:pt x="56" y="1206"/>
                </a:lnTo>
                <a:lnTo>
                  <a:pt x="56" y="1210"/>
                </a:lnTo>
                <a:lnTo>
                  <a:pt x="60" y="1214"/>
                </a:lnTo>
                <a:lnTo>
                  <a:pt x="60" y="1214"/>
                </a:lnTo>
                <a:lnTo>
                  <a:pt x="66" y="1214"/>
                </a:lnTo>
                <a:lnTo>
                  <a:pt x="72" y="1212"/>
                </a:lnTo>
                <a:lnTo>
                  <a:pt x="72" y="1212"/>
                </a:lnTo>
                <a:lnTo>
                  <a:pt x="80" y="1208"/>
                </a:lnTo>
                <a:lnTo>
                  <a:pt x="80" y="1208"/>
                </a:lnTo>
                <a:lnTo>
                  <a:pt x="84" y="1206"/>
                </a:lnTo>
                <a:lnTo>
                  <a:pt x="84" y="1206"/>
                </a:lnTo>
                <a:lnTo>
                  <a:pt x="92" y="1204"/>
                </a:lnTo>
                <a:lnTo>
                  <a:pt x="92" y="1204"/>
                </a:lnTo>
                <a:lnTo>
                  <a:pt x="102" y="1200"/>
                </a:lnTo>
                <a:lnTo>
                  <a:pt x="102" y="1200"/>
                </a:lnTo>
                <a:lnTo>
                  <a:pt x="108" y="1198"/>
                </a:lnTo>
                <a:lnTo>
                  <a:pt x="108" y="1198"/>
                </a:lnTo>
                <a:lnTo>
                  <a:pt x="108" y="1204"/>
                </a:lnTo>
                <a:lnTo>
                  <a:pt x="108" y="1204"/>
                </a:lnTo>
                <a:lnTo>
                  <a:pt x="108" y="1208"/>
                </a:lnTo>
                <a:lnTo>
                  <a:pt x="108" y="1208"/>
                </a:lnTo>
                <a:lnTo>
                  <a:pt x="100" y="1208"/>
                </a:lnTo>
                <a:lnTo>
                  <a:pt x="100" y="1208"/>
                </a:lnTo>
                <a:lnTo>
                  <a:pt x="94" y="1210"/>
                </a:lnTo>
                <a:lnTo>
                  <a:pt x="90" y="1214"/>
                </a:lnTo>
                <a:lnTo>
                  <a:pt x="90" y="1214"/>
                </a:lnTo>
                <a:lnTo>
                  <a:pt x="84" y="1222"/>
                </a:lnTo>
                <a:lnTo>
                  <a:pt x="84" y="1222"/>
                </a:lnTo>
                <a:lnTo>
                  <a:pt x="82" y="1228"/>
                </a:lnTo>
                <a:lnTo>
                  <a:pt x="82" y="1228"/>
                </a:lnTo>
                <a:lnTo>
                  <a:pt x="82" y="1232"/>
                </a:lnTo>
                <a:lnTo>
                  <a:pt x="82" y="1232"/>
                </a:lnTo>
                <a:lnTo>
                  <a:pt x="80" y="1234"/>
                </a:lnTo>
                <a:lnTo>
                  <a:pt x="80" y="1234"/>
                </a:lnTo>
                <a:lnTo>
                  <a:pt x="78" y="1240"/>
                </a:lnTo>
                <a:lnTo>
                  <a:pt x="78" y="1240"/>
                </a:lnTo>
                <a:lnTo>
                  <a:pt x="76" y="1248"/>
                </a:lnTo>
                <a:lnTo>
                  <a:pt x="76" y="1248"/>
                </a:lnTo>
                <a:lnTo>
                  <a:pt x="74" y="1254"/>
                </a:lnTo>
                <a:lnTo>
                  <a:pt x="74" y="1254"/>
                </a:lnTo>
                <a:lnTo>
                  <a:pt x="74" y="1256"/>
                </a:lnTo>
                <a:lnTo>
                  <a:pt x="74" y="1258"/>
                </a:lnTo>
                <a:lnTo>
                  <a:pt x="74" y="1258"/>
                </a:lnTo>
                <a:lnTo>
                  <a:pt x="76" y="1258"/>
                </a:lnTo>
                <a:lnTo>
                  <a:pt x="76" y="1258"/>
                </a:lnTo>
                <a:lnTo>
                  <a:pt x="68" y="1264"/>
                </a:lnTo>
                <a:lnTo>
                  <a:pt x="68" y="1264"/>
                </a:lnTo>
                <a:lnTo>
                  <a:pt x="64" y="1266"/>
                </a:lnTo>
                <a:lnTo>
                  <a:pt x="64" y="1266"/>
                </a:lnTo>
                <a:lnTo>
                  <a:pt x="68" y="1264"/>
                </a:lnTo>
                <a:lnTo>
                  <a:pt x="68" y="1264"/>
                </a:lnTo>
                <a:lnTo>
                  <a:pt x="66" y="1268"/>
                </a:lnTo>
                <a:lnTo>
                  <a:pt x="66" y="1268"/>
                </a:lnTo>
                <a:lnTo>
                  <a:pt x="60" y="1272"/>
                </a:lnTo>
                <a:lnTo>
                  <a:pt x="60" y="1272"/>
                </a:lnTo>
                <a:lnTo>
                  <a:pt x="54" y="1276"/>
                </a:lnTo>
                <a:lnTo>
                  <a:pt x="54" y="1276"/>
                </a:lnTo>
                <a:lnTo>
                  <a:pt x="50" y="1278"/>
                </a:lnTo>
                <a:lnTo>
                  <a:pt x="50" y="1278"/>
                </a:lnTo>
                <a:lnTo>
                  <a:pt x="46" y="1280"/>
                </a:lnTo>
                <a:lnTo>
                  <a:pt x="46" y="1280"/>
                </a:lnTo>
                <a:lnTo>
                  <a:pt x="44" y="1282"/>
                </a:lnTo>
                <a:lnTo>
                  <a:pt x="44" y="1282"/>
                </a:lnTo>
                <a:lnTo>
                  <a:pt x="40" y="1284"/>
                </a:lnTo>
                <a:lnTo>
                  <a:pt x="40" y="1284"/>
                </a:lnTo>
                <a:lnTo>
                  <a:pt x="34" y="1288"/>
                </a:lnTo>
                <a:lnTo>
                  <a:pt x="34" y="1288"/>
                </a:lnTo>
                <a:lnTo>
                  <a:pt x="28" y="1290"/>
                </a:lnTo>
                <a:lnTo>
                  <a:pt x="24" y="1294"/>
                </a:lnTo>
                <a:lnTo>
                  <a:pt x="24" y="1294"/>
                </a:lnTo>
                <a:lnTo>
                  <a:pt x="22" y="1296"/>
                </a:lnTo>
                <a:lnTo>
                  <a:pt x="22" y="1300"/>
                </a:lnTo>
                <a:lnTo>
                  <a:pt x="22" y="1300"/>
                </a:lnTo>
                <a:lnTo>
                  <a:pt x="22" y="1302"/>
                </a:lnTo>
                <a:lnTo>
                  <a:pt x="22" y="1302"/>
                </a:lnTo>
                <a:lnTo>
                  <a:pt x="20" y="1304"/>
                </a:lnTo>
                <a:lnTo>
                  <a:pt x="20" y="1304"/>
                </a:lnTo>
                <a:lnTo>
                  <a:pt x="18" y="1304"/>
                </a:lnTo>
                <a:lnTo>
                  <a:pt x="18" y="1304"/>
                </a:lnTo>
                <a:lnTo>
                  <a:pt x="18" y="1306"/>
                </a:lnTo>
                <a:lnTo>
                  <a:pt x="22" y="1308"/>
                </a:lnTo>
                <a:lnTo>
                  <a:pt x="22" y="1308"/>
                </a:lnTo>
                <a:lnTo>
                  <a:pt x="30" y="1310"/>
                </a:lnTo>
                <a:lnTo>
                  <a:pt x="44" y="1312"/>
                </a:lnTo>
                <a:lnTo>
                  <a:pt x="44" y="1312"/>
                </a:lnTo>
                <a:lnTo>
                  <a:pt x="62" y="1314"/>
                </a:lnTo>
                <a:lnTo>
                  <a:pt x="82" y="1312"/>
                </a:lnTo>
                <a:lnTo>
                  <a:pt x="82" y="1312"/>
                </a:lnTo>
                <a:lnTo>
                  <a:pt x="96" y="1310"/>
                </a:lnTo>
                <a:lnTo>
                  <a:pt x="104" y="1308"/>
                </a:lnTo>
                <a:lnTo>
                  <a:pt x="104" y="1308"/>
                </a:lnTo>
                <a:lnTo>
                  <a:pt x="110" y="1300"/>
                </a:lnTo>
                <a:lnTo>
                  <a:pt x="110" y="1300"/>
                </a:lnTo>
                <a:lnTo>
                  <a:pt x="116" y="1296"/>
                </a:lnTo>
                <a:lnTo>
                  <a:pt x="116" y="1296"/>
                </a:lnTo>
                <a:lnTo>
                  <a:pt x="118" y="1294"/>
                </a:lnTo>
                <a:lnTo>
                  <a:pt x="118" y="1294"/>
                </a:lnTo>
                <a:lnTo>
                  <a:pt x="134" y="1298"/>
                </a:lnTo>
                <a:lnTo>
                  <a:pt x="134" y="1298"/>
                </a:lnTo>
                <a:lnTo>
                  <a:pt x="142" y="1300"/>
                </a:lnTo>
                <a:lnTo>
                  <a:pt x="150" y="1298"/>
                </a:lnTo>
                <a:lnTo>
                  <a:pt x="150" y="1298"/>
                </a:lnTo>
                <a:lnTo>
                  <a:pt x="162" y="1296"/>
                </a:lnTo>
                <a:lnTo>
                  <a:pt x="172" y="1294"/>
                </a:lnTo>
                <a:lnTo>
                  <a:pt x="172" y="1294"/>
                </a:lnTo>
                <a:lnTo>
                  <a:pt x="176" y="1292"/>
                </a:lnTo>
                <a:lnTo>
                  <a:pt x="176" y="1290"/>
                </a:lnTo>
                <a:lnTo>
                  <a:pt x="176" y="1290"/>
                </a:lnTo>
                <a:lnTo>
                  <a:pt x="176" y="1288"/>
                </a:lnTo>
                <a:lnTo>
                  <a:pt x="176" y="1288"/>
                </a:lnTo>
                <a:lnTo>
                  <a:pt x="178" y="1286"/>
                </a:lnTo>
                <a:lnTo>
                  <a:pt x="178" y="1284"/>
                </a:lnTo>
                <a:lnTo>
                  <a:pt x="178" y="1284"/>
                </a:lnTo>
                <a:lnTo>
                  <a:pt x="180" y="1274"/>
                </a:lnTo>
                <a:lnTo>
                  <a:pt x="180" y="1274"/>
                </a:lnTo>
                <a:lnTo>
                  <a:pt x="180" y="1264"/>
                </a:lnTo>
                <a:lnTo>
                  <a:pt x="180" y="1264"/>
                </a:lnTo>
                <a:lnTo>
                  <a:pt x="180" y="1262"/>
                </a:lnTo>
                <a:lnTo>
                  <a:pt x="180" y="1262"/>
                </a:lnTo>
                <a:lnTo>
                  <a:pt x="180" y="1262"/>
                </a:lnTo>
                <a:lnTo>
                  <a:pt x="180" y="1262"/>
                </a:lnTo>
                <a:lnTo>
                  <a:pt x="182" y="1254"/>
                </a:lnTo>
                <a:lnTo>
                  <a:pt x="182" y="1254"/>
                </a:lnTo>
                <a:lnTo>
                  <a:pt x="182" y="1246"/>
                </a:lnTo>
                <a:lnTo>
                  <a:pt x="182" y="1238"/>
                </a:lnTo>
                <a:lnTo>
                  <a:pt x="182" y="1238"/>
                </a:lnTo>
                <a:lnTo>
                  <a:pt x="182" y="1228"/>
                </a:lnTo>
                <a:lnTo>
                  <a:pt x="182" y="1228"/>
                </a:lnTo>
                <a:lnTo>
                  <a:pt x="182" y="1222"/>
                </a:lnTo>
                <a:lnTo>
                  <a:pt x="182" y="1222"/>
                </a:lnTo>
                <a:lnTo>
                  <a:pt x="190" y="1212"/>
                </a:lnTo>
                <a:lnTo>
                  <a:pt x="190" y="1212"/>
                </a:lnTo>
                <a:lnTo>
                  <a:pt x="198" y="1200"/>
                </a:lnTo>
                <a:lnTo>
                  <a:pt x="210" y="1182"/>
                </a:lnTo>
                <a:lnTo>
                  <a:pt x="210" y="1182"/>
                </a:lnTo>
                <a:lnTo>
                  <a:pt x="214" y="1170"/>
                </a:lnTo>
                <a:lnTo>
                  <a:pt x="214" y="1170"/>
                </a:lnTo>
                <a:lnTo>
                  <a:pt x="216" y="1162"/>
                </a:lnTo>
                <a:lnTo>
                  <a:pt x="216" y="1162"/>
                </a:lnTo>
                <a:lnTo>
                  <a:pt x="218" y="1152"/>
                </a:lnTo>
                <a:lnTo>
                  <a:pt x="218" y="1152"/>
                </a:lnTo>
                <a:lnTo>
                  <a:pt x="226" y="1112"/>
                </a:lnTo>
                <a:lnTo>
                  <a:pt x="226" y="1112"/>
                </a:lnTo>
                <a:lnTo>
                  <a:pt x="230" y="1086"/>
                </a:lnTo>
                <a:lnTo>
                  <a:pt x="230" y="1086"/>
                </a:lnTo>
                <a:lnTo>
                  <a:pt x="236" y="1062"/>
                </a:lnTo>
                <a:lnTo>
                  <a:pt x="236" y="1062"/>
                </a:lnTo>
                <a:lnTo>
                  <a:pt x="244" y="1016"/>
                </a:lnTo>
                <a:lnTo>
                  <a:pt x="244" y="1016"/>
                </a:lnTo>
                <a:lnTo>
                  <a:pt x="254" y="952"/>
                </a:lnTo>
                <a:lnTo>
                  <a:pt x="254" y="952"/>
                </a:lnTo>
                <a:lnTo>
                  <a:pt x="264" y="892"/>
                </a:lnTo>
                <a:lnTo>
                  <a:pt x="264" y="892"/>
                </a:lnTo>
                <a:lnTo>
                  <a:pt x="268" y="866"/>
                </a:lnTo>
                <a:lnTo>
                  <a:pt x="268" y="866"/>
                </a:lnTo>
                <a:lnTo>
                  <a:pt x="270" y="860"/>
                </a:lnTo>
                <a:lnTo>
                  <a:pt x="270" y="860"/>
                </a:lnTo>
                <a:lnTo>
                  <a:pt x="272" y="864"/>
                </a:lnTo>
                <a:lnTo>
                  <a:pt x="272" y="864"/>
                </a:lnTo>
                <a:lnTo>
                  <a:pt x="276" y="880"/>
                </a:lnTo>
                <a:lnTo>
                  <a:pt x="276" y="880"/>
                </a:lnTo>
                <a:lnTo>
                  <a:pt x="282" y="896"/>
                </a:lnTo>
                <a:lnTo>
                  <a:pt x="282" y="896"/>
                </a:lnTo>
                <a:lnTo>
                  <a:pt x="284" y="900"/>
                </a:lnTo>
                <a:lnTo>
                  <a:pt x="284" y="900"/>
                </a:lnTo>
                <a:lnTo>
                  <a:pt x="284" y="908"/>
                </a:lnTo>
                <a:lnTo>
                  <a:pt x="284" y="908"/>
                </a:lnTo>
                <a:lnTo>
                  <a:pt x="288" y="928"/>
                </a:lnTo>
                <a:lnTo>
                  <a:pt x="288" y="928"/>
                </a:lnTo>
                <a:lnTo>
                  <a:pt x="292" y="940"/>
                </a:lnTo>
                <a:lnTo>
                  <a:pt x="292" y="940"/>
                </a:lnTo>
                <a:lnTo>
                  <a:pt x="294" y="950"/>
                </a:lnTo>
                <a:lnTo>
                  <a:pt x="294" y="950"/>
                </a:lnTo>
                <a:lnTo>
                  <a:pt x="296" y="962"/>
                </a:lnTo>
                <a:lnTo>
                  <a:pt x="296" y="962"/>
                </a:lnTo>
                <a:lnTo>
                  <a:pt x="294" y="978"/>
                </a:lnTo>
                <a:lnTo>
                  <a:pt x="294" y="978"/>
                </a:lnTo>
                <a:lnTo>
                  <a:pt x="292" y="994"/>
                </a:lnTo>
                <a:lnTo>
                  <a:pt x="292" y="994"/>
                </a:lnTo>
                <a:lnTo>
                  <a:pt x="294" y="1008"/>
                </a:lnTo>
                <a:lnTo>
                  <a:pt x="294" y="1008"/>
                </a:lnTo>
                <a:lnTo>
                  <a:pt x="294" y="1026"/>
                </a:lnTo>
                <a:lnTo>
                  <a:pt x="294" y="1026"/>
                </a:lnTo>
                <a:lnTo>
                  <a:pt x="296" y="1048"/>
                </a:lnTo>
                <a:lnTo>
                  <a:pt x="296" y="1048"/>
                </a:lnTo>
                <a:lnTo>
                  <a:pt x="296" y="1068"/>
                </a:lnTo>
                <a:lnTo>
                  <a:pt x="296" y="1068"/>
                </a:lnTo>
                <a:lnTo>
                  <a:pt x="294" y="1078"/>
                </a:lnTo>
                <a:lnTo>
                  <a:pt x="294" y="1078"/>
                </a:lnTo>
                <a:lnTo>
                  <a:pt x="294" y="1086"/>
                </a:lnTo>
                <a:lnTo>
                  <a:pt x="294" y="1096"/>
                </a:lnTo>
                <a:lnTo>
                  <a:pt x="294" y="1096"/>
                </a:lnTo>
                <a:lnTo>
                  <a:pt x="296" y="1112"/>
                </a:lnTo>
                <a:lnTo>
                  <a:pt x="296" y="1112"/>
                </a:lnTo>
                <a:lnTo>
                  <a:pt x="298" y="1126"/>
                </a:lnTo>
                <a:lnTo>
                  <a:pt x="298" y="1126"/>
                </a:lnTo>
                <a:lnTo>
                  <a:pt x="300" y="1132"/>
                </a:lnTo>
                <a:lnTo>
                  <a:pt x="300" y="1132"/>
                </a:lnTo>
                <a:lnTo>
                  <a:pt x="296" y="1146"/>
                </a:lnTo>
                <a:lnTo>
                  <a:pt x="296" y="1146"/>
                </a:lnTo>
                <a:lnTo>
                  <a:pt x="292" y="1160"/>
                </a:lnTo>
                <a:lnTo>
                  <a:pt x="292" y="1160"/>
                </a:lnTo>
                <a:lnTo>
                  <a:pt x="286" y="1180"/>
                </a:lnTo>
                <a:lnTo>
                  <a:pt x="286" y="1180"/>
                </a:lnTo>
                <a:lnTo>
                  <a:pt x="282" y="1194"/>
                </a:lnTo>
                <a:lnTo>
                  <a:pt x="280" y="1212"/>
                </a:lnTo>
                <a:lnTo>
                  <a:pt x="280" y="1212"/>
                </a:lnTo>
                <a:lnTo>
                  <a:pt x="278" y="1226"/>
                </a:lnTo>
                <a:lnTo>
                  <a:pt x="280" y="1234"/>
                </a:lnTo>
                <a:lnTo>
                  <a:pt x="280" y="1234"/>
                </a:lnTo>
                <a:lnTo>
                  <a:pt x="284" y="1244"/>
                </a:lnTo>
                <a:lnTo>
                  <a:pt x="284" y="1244"/>
                </a:lnTo>
                <a:lnTo>
                  <a:pt x="288" y="1252"/>
                </a:lnTo>
                <a:lnTo>
                  <a:pt x="288" y="1252"/>
                </a:lnTo>
                <a:lnTo>
                  <a:pt x="290" y="1254"/>
                </a:lnTo>
                <a:lnTo>
                  <a:pt x="290" y="1254"/>
                </a:lnTo>
                <a:lnTo>
                  <a:pt x="290" y="1254"/>
                </a:lnTo>
                <a:lnTo>
                  <a:pt x="290" y="1256"/>
                </a:lnTo>
                <a:lnTo>
                  <a:pt x="290" y="1256"/>
                </a:lnTo>
                <a:lnTo>
                  <a:pt x="296" y="1264"/>
                </a:lnTo>
                <a:lnTo>
                  <a:pt x="296" y="1264"/>
                </a:lnTo>
                <a:lnTo>
                  <a:pt x="302" y="1272"/>
                </a:lnTo>
                <a:lnTo>
                  <a:pt x="302" y="1272"/>
                </a:lnTo>
                <a:lnTo>
                  <a:pt x="304" y="1278"/>
                </a:lnTo>
                <a:lnTo>
                  <a:pt x="304" y="1278"/>
                </a:lnTo>
                <a:lnTo>
                  <a:pt x="304" y="1278"/>
                </a:lnTo>
                <a:lnTo>
                  <a:pt x="304" y="1278"/>
                </a:lnTo>
                <a:lnTo>
                  <a:pt x="304" y="1286"/>
                </a:lnTo>
                <a:lnTo>
                  <a:pt x="304" y="1286"/>
                </a:lnTo>
                <a:lnTo>
                  <a:pt x="304" y="1290"/>
                </a:lnTo>
                <a:lnTo>
                  <a:pt x="306" y="1292"/>
                </a:lnTo>
                <a:lnTo>
                  <a:pt x="306" y="1292"/>
                </a:lnTo>
                <a:lnTo>
                  <a:pt x="312" y="1296"/>
                </a:lnTo>
                <a:lnTo>
                  <a:pt x="312" y="1296"/>
                </a:lnTo>
                <a:lnTo>
                  <a:pt x="318" y="1298"/>
                </a:lnTo>
                <a:lnTo>
                  <a:pt x="318" y="1298"/>
                </a:lnTo>
                <a:lnTo>
                  <a:pt x="320" y="1298"/>
                </a:lnTo>
                <a:lnTo>
                  <a:pt x="320" y="1298"/>
                </a:lnTo>
                <a:lnTo>
                  <a:pt x="322" y="1300"/>
                </a:lnTo>
                <a:lnTo>
                  <a:pt x="322" y="1300"/>
                </a:lnTo>
                <a:lnTo>
                  <a:pt x="322" y="1302"/>
                </a:lnTo>
                <a:lnTo>
                  <a:pt x="322" y="1302"/>
                </a:lnTo>
                <a:lnTo>
                  <a:pt x="322" y="1304"/>
                </a:lnTo>
                <a:lnTo>
                  <a:pt x="322" y="1304"/>
                </a:lnTo>
                <a:lnTo>
                  <a:pt x="322" y="1306"/>
                </a:lnTo>
                <a:lnTo>
                  <a:pt x="322" y="1308"/>
                </a:lnTo>
                <a:lnTo>
                  <a:pt x="322" y="1308"/>
                </a:lnTo>
                <a:lnTo>
                  <a:pt x="324" y="1310"/>
                </a:lnTo>
                <a:lnTo>
                  <a:pt x="330" y="1314"/>
                </a:lnTo>
                <a:lnTo>
                  <a:pt x="330" y="1314"/>
                </a:lnTo>
                <a:lnTo>
                  <a:pt x="338" y="1316"/>
                </a:lnTo>
                <a:lnTo>
                  <a:pt x="352" y="1316"/>
                </a:lnTo>
                <a:lnTo>
                  <a:pt x="352" y="1316"/>
                </a:lnTo>
                <a:lnTo>
                  <a:pt x="380" y="1314"/>
                </a:lnTo>
                <a:lnTo>
                  <a:pt x="380" y="1314"/>
                </a:lnTo>
                <a:lnTo>
                  <a:pt x="388" y="1312"/>
                </a:lnTo>
                <a:lnTo>
                  <a:pt x="392" y="1310"/>
                </a:lnTo>
                <a:lnTo>
                  <a:pt x="392" y="1310"/>
                </a:lnTo>
                <a:lnTo>
                  <a:pt x="392" y="1306"/>
                </a:lnTo>
                <a:lnTo>
                  <a:pt x="392" y="1306"/>
                </a:lnTo>
                <a:lnTo>
                  <a:pt x="392" y="1302"/>
                </a:lnTo>
                <a:lnTo>
                  <a:pt x="392" y="1302"/>
                </a:lnTo>
                <a:lnTo>
                  <a:pt x="390" y="1302"/>
                </a:lnTo>
                <a:lnTo>
                  <a:pt x="390" y="1302"/>
                </a:lnTo>
                <a:lnTo>
                  <a:pt x="392" y="1300"/>
                </a:lnTo>
                <a:lnTo>
                  <a:pt x="390" y="1294"/>
                </a:lnTo>
                <a:lnTo>
                  <a:pt x="390" y="1294"/>
                </a:lnTo>
                <a:lnTo>
                  <a:pt x="388" y="1288"/>
                </a:lnTo>
                <a:lnTo>
                  <a:pt x="386" y="1284"/>
                </a:lnTo>
                <a:lnTo>
                  <a:pt x="386" y="1284"/>
                </a:lnTo>
                <a:lnTo>
                  <a:pt x="384" y="1276"/>
                </a:lnTo>
                <a:lnTo>
                  <a:pt x="384" y="1276"/>
                </a:lnTo>
                <a:lnTo>
                  <a:pt x="382" y="1276"/>
                </a:lnTo>
                <a:lnTo>
                  <a:pt x="382" y="1276"/>
                </a:lnTo>
                <a:lnTo>
                  <a:pt x="380" y="1272"/>
                </a:lnTo>
                <a:lnTo>
                  <a:pt x="380" y="1272"/>
                </a:lnTo>
                <a:lnTo>
                  <a:pt x="380" y="1268"/>
                </a:lnTo>
                <a:lnTo>
                  <a:pt x="380" y="1268"/>
                </a:lnTo>
                <a:lnTo>
                  <a:pt x="380" y="1268"/>
                </a:lnTo>
                <a:lnTo>
                  <a:pt x="382" y="1264"/>
                </a:lnTo>
                <a:lnTo>
                  <a:pt x="382" y="1264"/>
                </a:lnTo>
                <a:lnTo>
                  <a:pt x="380" y="1258"/>
                </a:lnTo>
                <a:lnTo>
                  <a:pt x="380" y="1258"/>
                </a:lnTo>
                <a:lnTo>
                  <a:pt x="382" y="1254"/>
                </a:lnTo>
                <a:lnTo>
                  <a:pt x="382" y="1254"/>
                </a:lnTo>
                <a:lnTo>
                  <a:pt x="382" y="1250"/>
                </a:lnTo>
                <a:lnTo>
                  <a:pt x="382" y="1250"/>
                </a:lnTo>
                <a:lnTo>
                  <a:pt x="382" y="1248"/>
                </a:lnTo>
                <a:lnTo>
                  <a:pt x="382" y="1248"/>
                </a:lnTo>
                <a:lnTo>
                  <a:pt x="384" y="1246"/>
                </a:lnTo>
                <a:lnTo>
                  <a:pt x="384" y="1246"/>
                </a:lnTo>
                <a:lnTo>
                  <a:pt x="384" y="1242"/>
                </a:lnTo>
                <a:lnTo>
                  <a:pt x="384" y="1242"/>
                </a:lnTo>
                <a:lnTo>
                  <a:pt x="386" y="1240"/>
                </a:lnTo>
                <a:lnTo>
                  <a:pt x="386" y="1234"/>
                </a:lnTo>
                <a:lnTo>
                  <a:pt x="386" y="1234"/>
                </a:lnTo>
                <a:lnTo>
                  <a:pt x="388" y="1224"/>
                </a:lnTo>
                <a:lnTo>
                  <a:pt x="388" y="1224"/>
                </a:lnTo>
                <a:lnTo>
                  <a:pt x="392" y="1206"/>
                </a:lnTo>
                <a:lnTo>
                  <a:pt x="392" y="1206"/>
                </a:lnTo>
                <a:lnTo>
                  <a:pt x="394" y="1192"/>
                </a:lnTo>
                <a:lnTo>
                  <a:pt x="398" y="1174"/>
                </a:lnTo>
                <a:lnTo>
                  <a:pt x="398" y="1174"/>
                </a:lnTo>
                <a:lnTo>
                  <a:pt x="400" y="1150"/>
                </a:lnTo>
                <a:lnTo>
                  <a:pt x="400" y="1150"/>
                </a:lnTo>
                <a:lnTo>
                  <a:pt x="404" y="1110"/>
                </a:lnTo>
                <a:lnTo>
                  <a:pt x="404" y="1110"/>
                </a:lnTo>
                <a:lnTo>
                  <a:pt x="408" y="1054"/>
                </a:lnTo>
                <a:lnTo>
                  <a:pt x="408" y="1054"/>
                </a:lnTo>
                <a:lnTo>
                  <a:pt x="410" y="1020"/>
                </a:lnTo>
                <a:lnTo>
                  <a:pt x="410" y="1020"/>
                </a:lnTo>
                <a:lnTo>
                  <a:pt x="414" y="1002"/>
                </a:lnTo>
                <a:lnTo>
                  <a:pt x="414" y="1002"/>
                </a:lnTo>
                <a:lnTo>
                  <a:pt x="424" y="966"/>
                </a:lnTo>
                <a:lnTo>
                  <a:pt x="424" y="966"/>
                </a:lnTo>
                <a:lnTo>
                  <a:pt x="428" y="944"/>
                </a:lnTo>
                <a:lnTo>
                  <a:pt x="432" y="922"/>
                </a:lnTo>
                <a:lnTo>
                  <a:pt x="432" y="922"/>
                </a:lnTo>
                <a:lnTo>
                  <a:pt x="434" y="886"/>
                </a:lnTo>
                <a:lnTo>
                  <a:pt x="434" y="886"/>
                </a:lnTo>
                <a:lnTo>
                  <a:pt x="436" y="862"/>
                </a:lnTo>
                <a:lnTo>
                  <a:pt x="436" y="862"/>
                </a:lnTo>
                <a:lnTo>
                  <a:pt x="436" y="842"/>
                </a:lnTo>
                <a:lnTo>
                  <a:pt x="436" y="842"/>
                </a:lnTo>
                <a:lnTo>
                  <a:pt x="440" y="792"/>
                </a:lnTo>
                <a:lnTo>
                  <a:pt x="440" y="792"/>
                </a:lnTo>
                <a:lnTo>
                  <a:pt x="444" y="756"/>
                </a:lnTo>
                <a:lnTo>
                  <a:pt x="444" y="756"/>
                </a:lnTo>
                <a:lnTo>
                  <a:pt x="446" y="722"/>
                </a:lnTo>
                <a:lnTo>
                  <a:pt x="446" y="722"/>
                </a:lnTo>
                <a:lnTo>
                  <a:pt x="448" y="698"/>
                </a:lnTo>
                <a:lnTo>
                  <a:pt x="448" y="698"/>
                </a:lnTo>
                <a:lnTo>
                  <a:pt x="448" y="692"/>
                </a:lnTo>
                <a:lnTo>
                  <a:pt x="448" y="692"/>
                </a:lnTo>
                <a:lnTo>
                  <a:pt x="450" y="686"/>
                </a:lnTo>
                <a:lnTo>
                  <a:pt x="450" y="686"/>
                </a:lnTo>
                <a:lnTo>
                  <a:pt x="450" y="680"/>
                </a:lnTo>
                <a:lnTo>
                  <a:pt x="450" y="678"/>
                </a:lnTo>
                <a:lnTo>
                  <a:pt x="450" y="678"/>
                </a:lnTo>
                <a:lnTo>
                  <a:pt x="454" y="678"/>
                </a:lnTo>
                <a:lnTo>
                  <a:pt x="454" y="678"/>
                </a:lnTo>
                <a:lnTo>
                  <a:pt x="458" y="674"/>
                </a:lnTo>
                <a:lnTo>
                  <a:pt x="458" y="674"/>
                </a:lnTo>
                <a:lnTo>
                  <a:pt x="460" y="672"/>
                </a:lnTo>
                <a:lnTo>
                  <a:pt x="460" y="672"/>
                </a:lnTo>
                <a:lnTo>
                  <a:pt x="460" y="674"/>
                </a:lnTo>
                <a:lnTo>
                  <a:pt x="460" y="674"/>
                </a:lnTo>
                <a:lnTo>
                  <a:pt x="462" y="680"/>
                </a:lnTo>
                <a:lnTo>
                  <a:pt x="462" y="680"/>
                </a:lnTo>
                <a:lnTo>
                  <a:pt x="462" y="682"/>
                </a:lnTo>
                <a:lnTo>
                  <a:pt x="462" y="680"/>
                </a:lnTo>
                <a:lnTo>
                  <a:pt x="462" y="680"/>
                </a:lnTo>
                <a:lnTo>
                  <a:pt x="470" y="670"/>
                </a:lnTo>
                <a:lnTo>
                  <a:pt x="470" y="670"/>
                </a:lnTo>
                <a:lnTo>
                  <a:pt x="476" y="658"/>
                </a:lnTo>
                <a:lnTo>
                  <a:pt x="476" y="658"/>
                </a:lnTo>
                <a:lnTo>
                  <a:pt x="480" y="654"/>
                </a:lnTo>
                <a:lnTo>
                  <a:pt x="480" y="654"/>
                </a:lnTo>
                <a:lnTo>
                  <a:pt x="482" y="650"/>
                </a:lnTo>
                <a:lnTo>
                  <a:pt x="482" y="650"/>
                </a:lnTo>
                <a:lnTo>
                  <a:pt x="486" y="644"/>
                </a:lnTo>
                <a:lnTo>
                  <a:pt x="486" y="644"/>
                </a:lnTo>
                <a:lnTo>
                  <a:pt x="488" y="642"/>
                </a:lnTo>
                <a:lnTo>
                  <a:pt x="488" y="642"/>
                </a:lnTo>
                <a:lnTo>
                  <a:pt x="492" y="638"/>
                </a:lnTo>
                <a:lnTo>
                  <a:pt x="492" y="638"/>
                </a:lnTo>
                <a:lnTo>
                  <a:pt x="494" y="634"/>
                </a:lnTo>
                <a:lnTo>
                  <a:pt x="494" y="634"/>
                </a:lnTo>
                <a:lnTo>
                  <a:pt x="496" y="630"/>
                </a:lnTo>
                <a:lnTo>
                  <a:pt x="500" y="622"/>
                </a:lnTo>
                <a:lnTo>
                  <a:pt x="500" y="622"/>
                </a:lnTo>
                <a:lnTo>
                  <a:pt x="502" y="606"/>
                </a:lnTo>
                <a:lnTo>
                  <a:pt x="502" y="606"/>
                </a:lnTo>
                <a:lnTo>
                  <a:pt x="504" y="594"/>
                </a:lnTo>
                <a:lnTo>
                  <a:pt x="504" y="594"/>
                </a:lnTo>
                <a:lnTo>
                  <a:pt x="504" y="586"/>
                </a:lnTo>
                <a:lnTo>
                  <a:pt x="504" y="586"/>
                </a:lnTo>
                <a:lnTo>
                  <a:pt x="502" y="576"/>
                </a:lnTo>
                <a:lnTo>
                  <a:pt x="502" y="576"/>
                </a:lnTo>
                <a:lnTo>
                  <a:pt x="504" y="568"/>
                </a:lnTo>
                <a:lnTo>
                  <a:pt x="504" y="568"/>
                </a:lnTo>
                <a:lnTo>
                  <a:pt x="506" y="558"/>
                </a:lnTo>
                <a:lnTo>
                  <a:pt x="506" y="558"/>
                </a:lnTo>
                <a:lnTo>
                  <a:pt x="510" y="546"/>
                </a:lnTo>
                <a:lnTo>
                  <a:pt x="510" y="546"/>
                </a:lnTo>
                <a:lnTo>
                  <a:pt x="512" y="532"/>
                </a:lnTo>
                <a:lnTo>
                  <a:pt x="512" y="532"/>
                </a:lnTo>
                <a:lnTo>
                  <a:pt x="514" y="522"/>
                </a:lnTo>
                <a:lnTo>
                  <a:pt x="514" y="522"/>
                </a:lnTo>
                <a:lnTo>
                  <a:pt x="514" y="512"/>
                </a:lnTo>
                <a:lnTo>
                  <a:pt x="514" y="512"/>
                </a:lnTo>
                <a:lnTo>
                  <a:pt x="514" y="502"/>
                </a:lnTo>
                <a:lnTo>
                  <a:pt x="514" y="502"/>
                </a:lnTo>
                <a:close/>
                <a:moveTo>
                  <a:pt x="96" y="720"/>
                </a:moveTo>
                <a:lnTo>
                  <a:pt x="96" y="720"/>
                </a:lnTo>
                <a:lnTo>
                  <a:pt x="98" y="718"/>
                </a:lnTo>
                <a:lnTo>
                  <a:pt x="98" y="718"/>
                </a:lnTo>
                <a:lnTo>
                  <a:pt x="100" y="716"/>
                </a:lnTo>
                <a:lnTo>
                  <a:pt x="100" y="716"/>
                </a:lnTo>
                <a:lnTo>
                  <a:pt x="106" y="714"/>
                </a:lnTo>
                <a:lnTo>
                  <a:pt x="106" y="714"/>
                </a:lnTo>
                <a:lnTo>
                  <a:pt x="108" y="718"/>
                </a:lnTo>
                <a:lnTo>
                  <a:pt x="108" y="718"/>
                </a:lnTo>
                <a:lnTo>
                  <a:pt x="108" y="722"/>
                </a:lnTo>
                <a:lnTo>
                  <a:pt x="108" y="722"/>
                </a:lnTo>
                <a:lnTo>
                  <a:pt x="110" y="728"/>
                </a:lnTo>
                <a:lnTo>
                  <a:pt x="110" y="728"/>
                </a:lnTo>
                <a:lnTo>
                  <a:pt x="112" y="732"/>
                </a:lnTo>
                <a:lnTo>
                  <a:pt x="112" y="732"/>
                </a:lnTo>
                <a:lnTo>
                  <a:pt x="110" y="732"/>
                </a:lnTo>
                <a:lnTo>
                  <a:pt x="110" y="732"/>
                </a:lnTo>
                <a:lnTo>
                  <a:pt x="106" y="732"/>
                </a:lnTo>
                <a:lnTo>
                  <a:pt x="106" y="732"/>
                </a:lnTo>
                <a:lnTo>
                  <a:pt x="106" y="730"/>
                </a:lnTo>
                <a:lnTo>
                  <a:pt x="106" y="730"/>
                </a:lnTo>
                <a:lnTo>
                  <a:pt x="104" y="728"/>
                </a:lnTo>
                <a:lnTo>
                  <a:pt x="104" y="728"/>
                </a:lnTo>
                <a:lnTo>
                  <a:pt x="100" y="728"/>
                </a:lnTo>
                <a:lnTo>
                  <a:pt x="100" y="728"/>
                </a:lnTo>
                <a:lnTo>
                  <a:pt x="98" y="724"/>
                </a:lnTo>
                <a:lnTo>
                  <a:pt x="98" y="724"/>
                </a:lnTo>
                <a:lnTo>
                  <a:pt x="98" y="722"/>
                </a:lnTo>
                <a:lnTo>
                  <a:pt x="96" y="720"/>
                </a:lnTo>
                <a:lnTo>
                  <a:pt x="96" y="720"/>
                </a:lnTo>
                <a:lnTo>
                  <a:pt x="96" y="720"/>
                </a:lnTo>
                <a:lnTo>
                  <a:pt x="96" y="720"/>
                </a:lnTo>
                <a:close/>
                <a:moveTo>
                  <a:pt x="106" y="742"/>
                </a:moveTo>
                <a:lnTo>
                  <a:pt x="106" y="742"/>
                </a:lnTo>
                <a:lnTo>
                  <a:pt x="104" y="744"/>
                </a:lnTo>
                <a:lnTo>
                  <a:pt x="104" y="744"/>
                </a:lnTo>
                <a:lnTo>
                  <a:pt x="102" y="742"/>
                </a:lnTo>
                <a:lnTo>
                  <a:pt x="104" y="740"/>
                </a:lnTo>
                <a:lnTo>
                  <a:pt x="104" y="740"/>
                </a:lnTo>
                <a:lnTo>
                  <a:pt x="106" y="740"/>
                </a:lnTo>
                <a:lnTo>
                  <a:pt x="106" y="742"/>
                </a:lnTo>
                <a:lnTo>
                  <a:pt x="106" y="742"/>
                </a:lnTo>
                <a:close/>
                <a:moveTo>
                  <a:pt x="96" y="802"/>
                </a:moveTo>
                <a:lnTo>
                  <a:pt x="96" y="802"/>
                </a:lnTo>
                <a:lnTo>
                  <a:pt x="94" y="800"/>
                </a:lnTo>
                <a:lnTo>
                  <a:pt x="94" y="800"/>
                </a:lnTo>
                <a:lnTo>
                  <a:pt x="92" y="798"/>
                </a:lnTo>
                <a:lnTo>
                  <a:pt x="92" y="798"/>
                </a:lnTo>
                <a:lnTo>
                  <a:pt x="92" y="800"/>
                </a:lnTo>
                <a:lnTo>
                  <a:pt x="90" y="800"/>
                </a:lnTo>
                <a:lnTo>
                  <a:pt x="90" y="800"/>
                </a:lnTo>
                <a:lnTo>
                  <a:pt x="88" y="800"/>
                </a:lnTo>
                <a:lnTo>
                  <a:pt x="88" y="800"/>
                </a:lnTo>
                <a:lnTo>
                  <a:pt x="86" y="800"/>
                </a:lnTo>
                <a:lnTo>
                  <a:pt x="86" y="800"/>
                </a:lnTo>
                <a:lnTo>
                  <a:pt x="80" y="802"/>
                </a:lnTo>
                <a:lnTo>
                  <a:pt x="80" y="802"/>
                </a:lnTo>
                <a:lnTo>
                  <a:pt x="82" y="798"/>
                </a:lnTo>
                <a:lnTo>
                  <a:pt x="82" y="798"/>
                </a:lnTo>
                <a:lnTo>
                  <a:pt x="90" y="778"/>
                </a:lnTo>
                <a:lnTo>
                  <a:pt x="90" y="778"/>
                </a:lnTo>
                <a:lnTo>
                  <a:pt x="96" y="764"/>
                </a:lnTo>
                <a:lnTo>
                  <a:pt x="96" y="764"/>
                </a:lnTo>
                <a:lnTo>
                  <a:pt x="98" y="766"/>
                </a:lnTo>
                <a:lnTo>
                  <a:pt x="98" y="766"/>
                </a:lnTo>
                <a:lnTo>
                  <a:pt x="100" y="764"/>
                </a:lnTo>
                <a:lnTo>
                  <a:pt x="100" y="764"/>
                </a:lnTo>
                <a:lnTo>
                  <a:pt x="100" y="768"/>
                </a:lnTo>
                <a:lnTo>
                  <a:pt x="100" y="768"/>
                </a:lnTo>
                <a:lnTo>
                  <a:pt x="100" y="782"/>
                </a:lnTo>
                <a:lnTo>
                  <a:pt x="100" y="782"/>
                </a:lnTo>
                <a:lnTo>
                  <a:pt x="102" y="802"/>
                </a:lnTo>
                <a:lnTo>
                  <a:pt x="102" y="802"/>
                </a:lnTo>
                <a:lnTo>
                  <a:pt x="102" y="804"/>
                </a:lnTo>
                <a:lnTo>
                  <a:pt x="102" y="804"/>
                </a:lnTo>
                <a:lnTo>
                  <a:pt x="98" y="802"/>
                </a:lnTo>
                <a:lnTo>
                  <a:pt x="98" y="802"/>
                </a:lnTo>
                <a:lnTo>
                  <a:pt x="96" y="802"/>
                </a:lnTo>
                <a:lnTo>
                  <a:pt x="96" y="802"/>
                </a:lnTo>
                <a:close/>
                <a:moveTo>
                  <a:pt x="108" y="1186"/>
                </a:moveTo>
                <a:lnTo>
                  <a:pt x="108" y="1186"/>
                </a:lnTo>
                <a:lnTo>
                  <a:pt x="106" y="1192"/>
                </a:lnTo>
                <a:lnTo>
                  <a:pt x="106" y="1192"/>
                </a:lnTo>
                <a:lnTo>
                  <a:pt x="104" y="1192"/>
                </a:lnTo>
                <a:lnTo>
                  <a:pt x="104" y="1192"/>
                </a:lnTo>
                <a:lnTo>
                  <a:pt x="104" y="1192"/>
                </a:lnTo>
                <a:lnTo>
                  <a:pt x="102" y="1190"/>
                </a:lnTo>
                <a:lnTo>
                  <a:pt x="102" y="1190"/>
                </a:lnTo>
                <a:lnTo>
                  <a:pt x="100" y="1186"/>
                </a:lnTo>
                <a:lnTo>
                  <a:pt x="100" y="1186"/>
                </a:lnTo>
                <a:lnTo>
                  <a:pt x="104" y="1184"/>
                </a:lnTo>
                <a:lnTo>
                  <a:pt x="104" y="1184"/>
                </a:lnTo>
                <a:lnTo>
                  <a:pt x="108" y="1184"/>
                </a:lnTo>
                <a:lnTo>
                  <a:pt x="108" y="1184"/>
                </a:lnTo>
                <a:lnTo>
                  <a:pt x="108" y="1186"/>
                </a:lnTo>
                <a:lnTo>
                  <a:pt x="108" y="1186"/>
                </a:lnTo>
                <a:close/>
                <a:moveTo>
                  <a:pt x="128" y="744"/>
                </a:moveTo>
                <a:lnTo>
                  <a:pt x="128" y="744"/>
                </a:lnTo>
                <a:lnTo>
                  <a:pt x="124" y="754"/>
                </a:lnTo>
                <a:lnTo>
                  <a:pt x="124" y="754"/>
                </a:lnTo>
                <a:lnTo>
                  <a:pt x="122" y="768"/>
                </a:lnTo>
                <a:lnTo>
                  <a:pt x="122" y="768"/>
                </a:lnTo>
                <a:lnTo>
                  <a:pt x="120" y="778"/>
                </a:lnTo>
                <a:lnTo>
                  <a:pt x="120" y="778"/>
                </a:lnTo>
                <a:lnTo>
                  <a:pt x="118" y="790"/>
                </a:lnTo>
                <a:lnTo>
                  <a:pt x="118" y="790"/>
                </a:lnTo>
                <a:lnTo>
                  <a:pt x="116" y="796"/>
                </a:lnTo>
                <a:lnTo>
                  <a:pt x="116" y="796"/>
                </a:lnTo>
                <a:lnTo>
                  <a:pt x="116" y="794"/>
                </a:lnTo>
                <a:lnTo>
                  <a:pt x="116" y="794"/>
                </a:lnTo>
                <a:lnTo>
                  <a:pt x="116" y="786"/>
                </a:lnTo>
                <a:lnTo>
                  <a:pt x="116" y="786"/>
                </a:lnTo>
                <a:lnTo>
                  <a:pt x="116" y="782"/>
                </a:lnTo>
                <a:lnTo>
                  <a:pt x="116" y="782"/>
                </a:lnTo>
                <a:lnTo>
                  <a:pt x="116" y="774"/>
                </a:lnTo>
                <a:lnTo>
                  <a:pt x="116" y="774"/>
                </a:lnTo>
                <a:lnTo>
                  <a:pt x="116" y="770"/>
                </a:lnTo>
                <a:lnTo>
                  <a:pt x="116" y="770"/>
                </a:lnTo>
                <a:lnTo>
                  <a:pt x="116" y="766"/>
                </a:lnTo>
                <a:lnTo>
                  <a:pt x="116" y="766"/>
                </a:lnTo>
                <a:lnTo>
                  <a:pt x="114" y="764"/>
                </a:lnTo>
                <a:lnTo>
                  <a:pt x="114" y="764"/>
                </a:lnTo>
                <a:lnTo>
                  <a:pt x="114" y="760"/>
                </a:lnTo>
                <a:lnTo>
                  <a:pt x="114" y="760"/>
                </a:lnTo>
                <a:lnTo>
                  <a:pt x="114" y="758"/>
                </a:lnTo>
                <a:lnTo>
                  <a:pt x="114" y="758"/>
                </a:lnTo>
                <a:lnTo>
                  <a:pt x="114" y="758"/>
                </a:lnTo>
                <a:lnTo>
                  <a:pt x="114" y="758"/>
                </a:lnTo>
                <a:lnTo>
                  <a:pt x="118" y="756"/>
                </a:lnTo>
                <a:lnTo>
                  <a:pt x="118" y="756"/>
                </a:lnTo>
                <a:lnTo>
                  <a:pt x="120" y="754"/>
                </a:lnTo>
                <a:lnTo>
                  <a:pt x="122" y="752"/>
                </a:lnTo>
                <a:lnTo>
                  <a:pt x="122" y="752"/>
                </a:lnTo>
                <a:lnTo>
                  <a:pt x="122" y="750"/>
                </a:lnTo>
                <a:lnTo>
                  <a:pt x="122" y="748"/>
                </a:lnTo>
                <a:lnTo>
                  <a:pt x="118" y="746"/>
                </a:lnTo>
                <a:lnTo>
                  <a:pt x="118" y="746"/>
                </a:lnTo>
                <a:lnTo>
                  <a:pt x="114" y="746"/>
                </a:lnTo>
                <a:lnTo>
                  <a:pt x="114" y="746"/>
                </a:lnTo>
                <a:lnTo>
                  <a:pt x="112" y="746"/>
                </a:lnTo>
                <a:lnTo>
                  <a:pt x="112" y="746"/>
                </a:lnTo>
                <a:lnTo>
                  <a:pt x="112" y="744"/>
                </a:lnTo>
                <a:lnTo>
                  <a:pt x="112" y="744"/>
                </a:lnTo>
                <a:lnTo>
                  <a:pt x="110" y="744"/>
                </a:lnTo>
                <a:lnTo>
                  <a:pt x="110" y="744"/>
                </a:lnTo>
                <a:lnTo>
                  <a:pt x="108" y="742"/>
                </a:lnTo>
                <a:lnTo>
                  <a:pt x="108" y="742"/>
                </a:lnTo>
                <a:lnTo>
                  <a:pt x="110" y="742"/>
                </a:lnTo>
                <a:lnTo>
                  <a:pt x="110" y="742"/>
                </a:lnTo>
                <a:lnTo>
                  <a:pt x="116" y="740"/>
                </a:lnTo>
                <a:lnTo>
                  <a:pt x="116" y="740"/>
                </a:lnTo>
                <a:lnTo>
                  <a:pt x="118" y="742"/>
                </a:lnTo>
                <a:lnTo>
                  <a:pt x="118" y="742"/>
                </a:lnTo>
                <a:lnTo>
                  <a:pt x="122" y="744"/>
                </a:lnTo>
                <a:lnTo>
                  <a:pt x="122" y="744"/>
                </a:lnTo>
                <a:lnTo>
                  <a:pt x="126" y="744"/>
                </a:lnTo>
                <a:lnTo>
                  <a:pt x="126" y="744"/>
                </a:lnTo>
                <a:lnTo>
                  <a:pt x="128" y="742"/>
                </a:lnTo>
                <a:lnTo>
                  <a:pt x="128" y="742"/>
                </a:lnTo>
                <a:lnTo>
                  <a:pt x="128" y="744"/>
                </a:lnTo>
                <a:lnTo>
                  <a:pt x="128" y="744"/>
                </a:lnTo>
                <a:close/>
                <a:moveTo>
                  <a:pt x="144" y="618"/>
                </a:moveTo>
                <a:lnTo>
                  <a:pt x="144" y="618"/>
                </a:lnTo>
                <a:lnTo>
                  <a:pt x="140" y="634"/>
                </a:lnTo>
                <a:lnTo>
                  <a:pt x="140" y="634"/>
                </a:lnTo>
                <a:lnTo>
                  <a:pt x="138" y="644"/>
                </a:lnTo>
                <a:lnTo>
                  <a:pt x="136" y="652"/>
                </a:lnTo>
                <a:lnTo>
                  <a:pt x="136" y="652"/>
                </a:lnTo>
                <a:lnTo>
                  <a:pt x="136" y="664"/>
                </a:lnTo>
                <a:lnTo>
                  <a:pt x="136" y="664"/>
                </a:lnTo>
                <a:lnTo>
                  <a:pt x="134" y="672"/>
                </a:lnTo>
                <a:lnTo>
                  <a:pt x="134" y="672"/>
                </a:lnTo>
                <a:lnTo>
                  <a:pt x="136" y="682"/>
                </a:lnTo>
                <a:lnTo>
                  <a:pt x="136" y="682"/>
                </a:lnTo>
                <a:lnTo>
                  <a:pt x="136" y="686"/>
                </a:lnTo>
                <a:lnTo>
                  <a:pt x="136" y="690"/>
                </a:lnTo>
                <a:lnTo>
                  <a:pt x="136" y="690"/>
                </a:lnTo>
                <a:lnTo>
                  <a:pt x="130" y="704"/>
                </a:lnTo>
                <a:lnTo>
                  <a:pt x="130" y="704"/>
                </a:lnTo>
                <a:lnTo>
                  <a:pt x="128" y="720"/>
                </a:lnTo>
                <a:lnTo>
                  <a:pt x="128" y="720"/>
                </a:lnTo>
                <a:lnTo>
                  <a:pt x="128" y="724"/>
                </a:lnTo>
                <a:lnTo>
                  <a:pt x="128" y="724"/>
                </a:lnTo>
                <a:lnTo>
                  <a:pt x="126" y="718"/>
                </a:lnTo>
                <a:lnTo>
                  <a:pt x="126" y="718"/>
                </a:lnTo>
                <a:lnTo>
                  <a:pt x="122" y="710"/>
                </a:lnTo>
                <a:lnTo>
                  <a:pt x="122" y="710"/>
                </a:lnTo>
                <a:lnTo>
                  <a:pt x="122" y="700"/>
                </a:lnTo>
                <a:lnTo>
                  <a:pt x="122" y="700"/>
                </a:lnTo>
                <a:lnTo>
                  <a:pt x="122" y="694"/>
                </a:lnTo>
                <a:lnTo>
                  <a:pt x="122" y="694"/>
                </a:lnTo>
                <a:lnTo>
                  <a:pt x="122" y="688"/>
                </a:lnTo>
                <a:lnTo>
                  <a:pt x="122" y="688"/>
                </a:lnTo>
                <a:lnTo>
                  <a:pt x="120" y="682"/>
                </a:lnTo>
                <a:lnTo>
                  <a:pt x="120" y="682"/>
                </a:lnTo>
                <a:lnTo>
                  <a:pt x="118" y="676"/>
                </a:lnTo>
                <a:lnTo>
                  <a:pt x="118" y="676"/>
                </a:lnTo>
                <a:lnTo>
                  <a:pt x="120" y="676"/>
                </a:lnTo>
                <a:lnTo>
                  <a:pt x="120" y="676"/>
                </a:lnTo>
                <a:lnTo>
                  <a:pt x="120" y="674"/>
                </a:lnTo>
                <a:lnTo>
                  <a:pt x="120" y="674"/>
                </a:lnTo>
                <a:lnTo>
                  <a:pt x="120" y="668"/>
                </a:lnTo>
                <a:lnTo>
                  <a:pt x="120" y="668"/>
                </a:lnTo>
                <a:lnTo>
                  <a:pt x="122" y="668"/>
                </a:lnTo>
                <a:lnTo>
                  <a:pt x="122" y="668"/>
                </a:lnTo>
                <a:lnTo>
                  <a:pt x="124" y="668"/>
                </a:lnTo>
                <a:lnTo>
                  <a:pt x="126" y="666"/>
                </a:lnTo>
                <a:lnTo>
                  <a:pt x="126" y="666"/>
                </a:lnTo>
                <a:lnTo>
                  <a:pt x="128" y="658"/>
                </a:lnTo>
                <a:lnTo>
                  <a:pt x="128" y="658"/>
                </a:lnTo>
                <a:lnTo>
                  <a:pt x="130" y="650"/>
                </a:lnTo>
                <a:lnTo>
                  <a:pt x="130" y="650"/>
                </a:lnTo>
                <a:lnTo>
                  <a:pt x="134" y="636"/>
                </a:lnTo>
                <a:lnTo>
                  <a:pt x="134" y="636"/>
                </a:lnTo>
                <a:lnTo>
                  <a:pt x="138" y="620"/>
                </a:lnTo>
                <a:lnTo>
                  <a:pt x="138" y="620"/>
                </a:lnTo>
                <a:lnTo>
                  <a:pt x="142" y="606"/>
                </a:lnTo>
                <a:lnTo>
                  <a:pt x="142" y="606"/>
                </a:lnTo>
                <a:lnTo>
                  <a:pt x="144" y="610"/>
                </a:lnTo>
                <a:lnTo>
                  <a:pt x="144" y="610"/>
                </a:lnTo>
                <a:lnTo>
                  <a:pt x="144" y="614"/>
                </a:lnTo>
                <a:lnTo>
                  <a:pt x="144" y="618"/>
                </a:lnTo>
                <a:lnTo>
                  <a:pt x="144" y="618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cs-CZ" dirty="0"/>
          </a:p>
        </p:txBody>
      </p:sp>
      <p:sp>
        <p:nvSpPr>
          <p:cNvPr id="36" name="Rectangle 35"/>
          <p:cNvSpPr/>
          <p:nvPr/>
        </p:nvSpPr>
        <p:spPr>
          <a:xfrm>
            <a:off x="1624278" y="3273389"/>
            <a:ext cx="124773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Aft>
                <a:spcPts val="3600"/>
              </a:spcAft>
            </a:pPr>
            <a:r>
              <a:rPr lang="cs-CZ" sz="1400" b="1" dirty="0" smtClean="0"/>
              <a:t>Zaměstnanec</a:t>
            </a:r>
            <a:endParaRPr lang="cs-CZ" sz="1400" b="1" dirty="0"/>
          </a:p>
        </p:txBody>
      </p:sp>
      <p:cxnSp>
        <p:nvCxnSpPr>
          <p:cNvPr id="61" name="Curved Connector 60"/>
          <p:cNvCxnSpPr/>
          <p:nvPr/>
        </p:nvCxnSpPr>
        <p:spPr>
          <a:xfrm flipH="1">
            <a:off x="3033865" y="3837525"/>
            <a:ext cx="2337491" cy="656784"/>
          </a:xfrm>
          <a:prstGeom prst="curvedConnector2">
            <a:avLst/>
          </a:prstGeom>
          <a:ln w="12700">
            <a:solidFill>
              <a:schemeClr val="tx1"/>
            </a:solidFill>
            <a:prstDash val="dash"/>
            <a:headEnd w="lg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 9"/>
          <p:cNvSpPr>
            <a:spLocks/>
          </p:cNvSpPr>
          <p:nvPr/>
        </p:nvSpPr>
        <p:spPr bwMode="auto">
          <a:xfrm>
            <a:off x="7217442" y="1760444"/>
            <a:ext cx="808620" cy="2248973"/>
          </a:xfrm>
          <a:custGeom>
            <a:avLst/>
            <a:gdLst>
              <a:gd name="T0" fmla="*/ 364 w 512"/>
              <a:gd name="T1" fmla="*/ 212 h 1424"/>
              <a:gd name="T2" fmla="*/ 392 w 512"/>
              <a:gd name="T3" fmla="*/ 170 h 1424"/>
              <a:gd name="T4" fmla="*/ 404 w 512"/>
              <a:gd name="T5" fmla="*/ 126 h 1424"/>
              <a:gd name="T6" fmla="*/ 410 w 512"/>
              <a:gd name="T7" fmla="*/ 98 h 1424"/>
              <a:gd name="T8" fmla="*/ 366 w 512"/>
              <a:gd name="T9" fmla="*/ 22 h 1424"/>
              <a:gd name="T10" fmla="*/ 296 w 512"/>
              <a:gd name="T11" fmla="*/ 0 h 1424"/>
              <a:gd name="T12" fmla="*/ 238 w 512"/>
              <a:gd name="T13" fmla="*/ 46 h 1424"/>
              <a:gd name="T14" fmla="*/ 200 w 512"/>
              <a:gd name="T15" fmla="*/ 134 h 1424"/>
              <a:gd name="T16" fmla="*/ 196 w 512"/>
              <a:gd name="T17" fmla="*/ 176 h 1424"/>
              <a:gd name="T18" fmla="*/ 204 w 512"/>
              <a:gd name="T19" fmla="*/ 196 h 1424"/>
              <a:gd name="T20" fmla="*/ 156 w 512"/>
              <a:gd name="T21" fmla="*/ 210 h 1424"/>
              <a:gd name="T22" fmla="*/ 136 w 512"/>
              <a:gd name="T23" fmla="*/ 308 h 1424"/>
              <a:gd name="T24" fmla="*/ 120 w 512"/>
              <a:gd name="T25" fmla="*/ 478 h 1424"/>
              <a:gd name="T26" fmla="*/ 106 w 512"/>
              <a:gd name="T27" fmla="*/ 560 h 1424"/>
              <a:gd name="T28" fmla="*/ 116 w 512"/>
              <a:gd name="T29" fmla="*/ 634 h 1424"/>
              <a:gd name="T30" fmla="*/ 136 w 512"/>
              <a:gd name="T31" fmla="*/ 664 h 1424"/>
              <a:gd name="T32" fmla="*/ 162 w 512"/>
              <a:gd name="T33" fmla="*/ 672 h 1424"/>
              <a:gd name="T34" fmla="*/ 128 w 512"/>
              <a:gd name="T35" fmla="*/ 812 h 1424"/>
              <a:gd name="T36" fmla="*/ 108 w 512"/>
              <a:gd name="T37" fmla="*/ 962 h 1424"/>
              <a:gd name="T38" fmla="*/ 78 w 512"/>
              <a:gd name="T39" fmla="*/ 1108 h 1424"/>
              <a:gd name="T40" fmla="*/ 64 w 512"/>
              <a:gd name="T41" fmla="*/ 1200 h 1424"/>
              <a:gd name="T42" fmla="*/ 64 w 512"/>
              <a:gd name="T43" fmla="*/ 1286 h 1424"/>
              <a:gd name="T44" fmla="*/ 42 w 512"/>
              <a:gd name="T45" fmla="*/ 1354 h 1424"/>
              <a:gd name="T46" fmla="*/ 0 w 512"/>
              <a:gd name="T47" fmla="*/ 1420 h 1424"/>
              <a:gd name="T48" fmla="*/ 68 w 512"/>
              <a:gd name="T49" fmla="*/ 1414 h 1424"/>
              <a:gd name="T50" fmla="*/ 94 w 512"/>
              <a:gd name="T51" fmla="*/ 1368 h 1424"/>
              <a:gd name="T52" fmla="*/ 116 w 512"/>
              <a:gd name="T53" fmla="*/ 1346 h 1424"/>
              <a:gd name="T54" fmla="*/ 122 w 512"/>
              <a:gd name="T55" fmla="*/ 1376 h 1424"/>
              <a:gd name="T56" fmla="*/ 128 w 512"/>
              <a:gd name="T57" fmla="*/ 1340 h 1424"/>
              <a:gd name="T58" fmla="*/ 152 w 512"/>
              <a:gd name="T59" fmla="*/ 1316 h 1424"/>
              <a:gd name="T60" fmla="*/ 166 w 512"/>
              <a:gd name="T61" fmla="*/ 1172 h 1424"/>
              <a:gd name="T62" fmla="*/ 188 w 512"/>
              <a:gd name="T63" fmla="*/ 1114 h 1424"/>
              <a:gd name="T64" fmla="*/ 234 w 512"/>
              <a:gd name="T65" fmla="*/ 874 h 1424"/>
              <a:gd name="T66" fmla="*/ 288 w 512"/>
              <a:gd name="T67" fmla="*/ 754 h 1424"/>
              <a:gd name="T68" fmla="*/ 310 w 512"/>
              <a:gd name="T69" fmla="*/ 796 h 1424"/>
              <a:gd name="T70" fmla="*/ 308 w 512"/>
              <a:gd name="T71" fmla="*/ 1130 h 1424"/>
              <a:gd name="T72" fmla="*/ 292 w 512"/>
              <a:gd name="T73" fmla="*/ 1228 h 1424"/>
              <a:gd name="T74" fmla="*/ 304 w 512"/>
              <a:gd name="T75" fmla="*/ 1298 h 1424"/>
              <a:gd name="T76" fmla="*/ 316 w 512"/>
              <a:gd name="T77" fmla="*/ 1356 h 1424"/>
              <a:gd name="T78" fmla="*/ 342 w 512"/>
              <a:gd name="T79" fmla="*/ 1396 h 1424"/>
              <a:gd name="T80" fmla="*/ 382 w 512"/>
              <a:gd name="T81" fmla="*/ 1370 h 1424"/>
              <a:gd name="T82" fmla="*/ 376 w 512"/>
              <a:gd name="T83" fmla="*/ 1294 h 1424"/>
              <a:gd name="T84" fmla="*/ 390 w 512"/>
              <a:gd name="T85" fmla="*/ 1154 h 1424"/>
              <a:gd name="T86" fmla="*/ 404 w 512"/>
              <a:gd name="T87" fmla="*/ 994 h 1424"/>
              <a:gd name="T88" fmla="*/ 426 w 512"/>
              <a:gd name="T89" fmla="*/ 816 h 1424"/>
              <a:gd name="T90" fmla="*/ 450 w 512"/>
              <a:gd name="T91" fmla="*/ 706 h 1424"/>
              <a:gd name="T92" fmla="*/ 434 w 512"/>
              <a:gd name="T93" fmla="*/ 588 h 1424"/>
              <a:gd name="T94" fmla="*/ 404 w 512"/>
              <a:gd name="T95" fmla="*/ 502 h 1424"/>
              <a:gd name="T96" fmla="*/ 420 w 512"/>
              <a:gd name="T97" fmla="*/ 432 h 1424"/>
              <a:gd name="T98" fmla="*/ 428 w 512"/>
              <a:gd name="T99" fmla="*/ 454 h 1424"/>
              <a:gd name="T100" fmla="*/ 424 w 512"/>
              <a:gd name="T101" fmla="*/ 492 h 1424"/>
              <a:gd name="T102" fmla="*/ 436 w 512"/>
              <a:gd name="T103" fmla="*/ 508 h 1424"/>
              <a:gd name="T104" fmla="*/ 438 w 512"/>
              <a:gd name="T105" fmla="*/ 550 h 1424"/>
              <a:gd name="T106" fmla="*/ 432 w 512"/>
              <a:gd name="T107" fmla="*/ 580 h 1424"/>
              <a:gd name="T108" fmla="*/ 444 w 512"/>
              <a:gd name="T109" fmla="*/ 686 h 1424"/>
              <a:gd name="T110" fmla="*/ 490 w 512"/>
              <a:gd name="T111" fmla="*/ 610 h 1424"/>
              <a:gd name="T112" fmla="*/ 512 w 512"/>
              <a:gd name="T113" fmla="*/ 512 h 1424"/>
              <a:gd name="T114" fmla="*/ 498 w 512"/>
              <a:gd name="T115" fmla="*/ 474 h 1424"/>
              <a:gd name="T116" fmla="*/ 486 w 512"/>
              <a:gd name="T117" fmla="*/ 432 h 1424"/>
              <a:gd name="T118" fmla="*/ 480 w 512"/>
              <a:gd name="T119" fmla="*/ 318 h 1424"/>
              <a:gd name="T120" fmla="*/ 464 w 512"/>
              <a:gd name="T121" fmla="*/ 246 h 1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512" h="1424">
                <a:moveTo>
                  <a:pt x="432" y="234"/>
                </a:moveTo>
                <a:lnTo>
                  <a:pt x="432" y="234"/>
                </a:lnTo>
                <a:lnTo>
                  <a:pt x="386" y="222"/>
                </a:lnTo>
                <a:lnTo>
                  <a:pt x="374" y="218"/>
                </a:lnTo>
                <a:lnTo>
                  <a:pt x="364" y="212"/>
                </a:lnTo>
                <a:lnTo>
                  <a:pt x="364" y="212"/>
                </a:lnTo>
                <a:lnTo>
                  <a:pt x="362" y="210"/>
                </a:lnTo>
                <a:lnTo>
                  <a:pt x="360" y="208"/>
                </a:lnTo>
                <a:lnTo>
                  <a:pt x="362" y="202"/>
                </a:lnTo>
                <a:lnTo>
                  <a:pt x="368" y="194"/>
                </a:lnTo>
                <a:lnTo>
                  <a:pt x="376" y="186"/>
                </a:lnTo>
                <a:lnTo>
                  <a:pt x="392" y="170"/>
                </a:lnTo>
                <a:lnTo>
                  <a:pt x="398" y="160"/>
                </a:lnTo>
                <a:lnTo>
                  <a:pt x="400" y="152"/>
                </a:lnTo>
                <a:lnTo>
                  <a:pt x="400" y="152"/>
                </a:lnTo>
                <a:lnTo>
                  <a:pt x="400" y="140"/>
                </a:lnTo>
                <a:lnTo>
                  <a:pt x="402" y="132"/>
                </a:lnTo>
                <a:lnTo>
                  <a:pt x="404" y="126"/>
                </a:lnTo>
                <a:lnTo>
                  <a:pt x="406" y="122"/>
                </a:lnTo>
                <a:lnTo>
                  <a:pt x="412" y="116"/>
                </a:lnTo>
                <a:lnTo>
                  <a:pt x="412" y="114"/>
                </a:lnTo>
                <a:lnTo>
                  <a:pt x="414" y="108"/>
                </a:lnTo>
                <a:lnTo>
                  <a:pt x="414" y="108"/>
                </a:lnTo>
                <a:lnTo>
                  <a:pt x="410" y="98"/>
                </a:lnTo>
                <a:lnTo>
                  <a:pt x="406" y="88"/>
                </a:lnTo>
                <a:lnTo>
                  <a:pt x="392" y="66"/>
                </a:lnTo>
                <a:lnTo>
                  <a:pt x="378" y="44"/>
                </a:lnTo>
                <a:lnTo>
                  <a:pt x="370" y="28"/>
                </a:lnTo>
                <a:lnTo>
                  <a:pt x="370" y="28"/>
                </a:lnTo>
                <a:lnTo>
                  <a:pt x="366" y="22"/>
                </a:lnTo>
                <a:lnTo>
                  <a:pt x="358" y="16"/>
                </a:lnTo>
                <a:lnTo>
                  <a:pt x="348" y="10"/>
                </a:lnTo>
                <a:lnTo>
                  <a:pt x="336" y="6"/>
                </a:lnTo>
                <a:lnTo>
                  <a:pt x="312" y="0"/>
                </a:lnTo>
                <a:lnTo>
                  <a:pt x="302" y="0"/>
                </a:lnTo>
                <a:lnTo>
                  <a:pt x="296" y="0"/>
                </a:lnTo>
                <a:lnTo>
                  <a:pt x="296" y="0"/>
                </a:lnTo>
                <a:lnTo>
                  <a:pt x="284" y="6"/>
                </a:lnTo>
                <a:lnTo>
                  <a:pt x="264" y="18"/>
                </a:lnTo>
                <a:lnTo>
                  <a:pt x="254" y="28"/>
                </a:lnTo>
                <a:lnTo>
                  <a:pt x="244" y="36"/>
                </a:lnTo>
                <a:lnTo>
                  <a:pt x="238" y="46"/>
                </a:lnTo>
                <a:lnTo>
                  <a:pt x="234" y="56"/>
                </a:lnTo>
                <a:lnTo>
                  <a:pt x="234" y="56"/>
                </a:lnTo>
                <a:lnTo>
                  <a:pt x="230" y="66"/>
                </a:lnTo>
                <a:lnTo>
                  <a:pt x="226" y="78"/>
                </a:lnTo>
                <a:lnTo>
                  <a:pt x="212" y="106"/>
                </a:lnTo>
                <a:lnTo>
                  <a:pt x="200" y="134"/>
                </a:lnTo>
                <a:lnTo>
                  <a:pt x="194" y="148"/>
                </a:lnTo>
                <a:lnTo>
                  <a:pt x="192" y="158"/>
                </a:lnTo>
                <a:lnTo>
                  <a:pt x="192" y="158"/>
                </a:lnTo>
                <a:lnTo>
                  <a:pt x="190" y="166"/>
                </a:lnTo>
                <a:lnTo>
                  <a:pt x="192" y="172"/>
                </a:lnTo>
                <a:lnTo>
                  <a:pt x="196" y="176"/>
                </a:lnTo>
                <a:lnTo>
                  <a:pt x="200" y="180"/>
                </a:lnTo>
                <a:lnTo>
                  <a:pt x="202" y="182"/>
                </a:lnTo>
                <a:lnTo>
                  <a:pt x="206" y="186"/>
                </a:lnTo>
                <a:lnTo>
                  <a:pt x="206" y="190"/>
                </a:lnTo>
                <a:lnTo>
                  <a:pt x="204" y="196"/>
                </a:lnTo>
                <a:lnTo>
                  <a:pt x="204" y="196"/>
                </a:lnTo>
                <a:lnTo>
                  <a:pt x="200" y="200"/>
                </a:lnTo>
                <a:lnTo>
                  <a:pt x="194" y="204"/>
                </a:lnTo>
                <a:lnTo>
                  <a:pt x="186" y="206"/>
                </a:lnTo>
                <a:lnTo>
                  <a:pt x="186" y="206"/>
                </a:lnTo>
                <a:lnTo>
                  <a:pt x="170" y="208"/>
                </a:lnTo>
                <a:lnTo>
                  <a:pt x="156" y="210"/>
                </a:lnTo>
                <a:lnTo>
                  <a:pt x="150" y="212"/>
                </a:lnTo>
                <a:lnTo>
                  <a:pt x="146" y="216"/>
                </a:lnTo>
                <a:lnTo>
                  <a:pt x="142" y="224"/>
                </a:lnTo>
                <a:lnTo>
                  <a:pt x="142" y="234"/>
                </a:lnTo>
                <a:lnTo>
                  <a:pt x="142" y="234"/>
                </a:lnTo>
                <a:lnTo>
                  <a:pt x="136" y="308"/>
                </a:lnTo>
                <a:lnTo>
                  <a:pt x="130" y="384"/>
                </a:lnTo>
                <a:lnTo>
                  <a:pt x="130" y="384"/>
                </a:lnTo>
                <a:lnTo>
                  <a:pt x="130" y="416"/>
                </a:lnTo>
                <a:lnTo>
                  <a:pt x="128" y="442"/>
                </a:lnTo>
                <a:lnTo>
                  <a:pt x="124" y="462"/>
                </a:lnTo>
                <a:lnTo>
                  <a:pt x="120" y="478"/>
                </a:lnTo>
                <a:lnTo>
                  <a:pt x="112" y="506"/>
                </a:lnTo>
                <a:lnTo>
                  <a:pt x="108" y="518"/>
                </a:lnTo>
                <a:lnTo>
                  <a:pt x="106" y="534"/>
                </a:lnTo>
                <a:lnTo>
                  <a:pt x="106" y="534"/>
                </a:lnTo>
                <a:lnTo>
                  <a:pt x="104" y="546"/>
                </a:lnTo>
                <a:lnTo>
                  <a:pt x="106" y="560"/>
                </a:lnTo>
                <a:lnTo>
                  <a:pt x="106" y="578"/>
                </a:lnTo>
                <a:lnTo>
                  <a:pt x="106" y="598"/>
                </a:lnTo>
                <a:lnTo>
                  <a:pt x="106" y="598"/>
                </a:lnTo>
                <a:lnTo>
                  <a:pt x="108" y="610"/>
                </a:lnTo>
                <a:lnTo>
                  <a:pt x="112" y="622"/>
                </a:lnTo>
                <a:lnTo>
                  <a:pt x="116" y="634"/>
                </a:lnTo>
                <a:lnTo>
                  <a:pt x="118" y="646"/>
                </a:lnTo>
                <a:lnTo>
                  <a:pt x="118" y="646"/>
                </a:lnTo>
                <a:lnTo>
                  <a:pt x="120" y="654"/>
                </a:lnTo>
                <a:lnTo>
                  <a:pt x="124" y="660"/>
                </a:lnTo>
                <a:lnTo>
                  <a:pt x="130" y="662"/>
                </a:lnTo>
                <a:lnTo>
                  <a:pt x="136" y="664"/>
                </a:lnTo>
                <a:lnTo>
                  <a:pt x="150" y="664"/>
                </a:lnTo>
                <a:lnTo>
                  <a:pt x="154" y="664"/>
                </a:lnTo>
                <a:lnTo>
                  <a:pt x="158" y="664"/>
                </a:lnTo>
                <a:lnTo>
                  <a:pt x="158" y="664"/>
                </a:lnTo>
                <a:lnTo>
                  <a:pt x="160" y="668"/>
                </a:lnTo>
                <a:lnTo>
                  <a:pt x="162" y="672"/>
                </a:lnTo>
                <a:lnTo>
                  <a:pt x="162" y="686"/>
                </a:lnTo>
                <a:lnTo>
                  <a:pt x="158" y="704"/>
                </a:lnTo>
                <a:lnTo>
                  <a:pt x="152" y="726"/>
                </a:lnTo>
                <a:lnTo>
                  <a:pt x="152" y="726"/>
                </a:lnTo>
                <a:lnTo>
                  <a:pt x="142" y="760"/>
                </a:lnTo>
                <a:lnTo>
                  <a:pt x="128" y="812"/>
                </a:lnTo>
                <a:lnTo>
                  <a:pt x="120" y="842"/>
                </a:lnTo>
                <a:lnTo>
                  <a:pt x="114" y="876"/>
                </a:lnTo>
                <a:lnTo>
                  <a:pt x="110" y="912"/>
                </a:lnTo>
                <a:lnTo>
                  <a:pt x="110" y="948"/>
                </a:lnTo>
                <a:lnTo>
                  <a:pt x="110" y="948"/>
                </a:lnTo>
                <a:lnTo>
                  <a:pt x="108" y="962"/>
                </a:lnTo>
                <a:lnTo>
                  <a:pt x="104" y="980"/>
                </a:lnTo>
                <a:lnTo>
                  <a:pt x="94" y="1028"/>
                </a:lnTo>
                <a:lnTo>
                  <a:pt x="82" y="1076"/>
                </a:lnTo>
                <a:lnTo>
                  <a:pt x="78" y="1094"/>
                </a:lnTo>
                <a:lnTo>
                  <a:pt x="78" y="1108"/>
                </a:lnTo>
                <a:lnTo>
                  <a:pt x="78" y="1108"/>
                </a:lnTo>
                <a:lnTo>
                  <a:pt x="78" y="1132"/>
                </a:lnTo>
                <a:lnTo>
                  <a:pt x="78" y="1150"/>
                </a:lnTo>
                <a:lnTo>
                  <a:pt x="76" y="1164"/>
                </a:lnTo>
                <a:lnTo>
                  <a:pt x="72" y="1174"/>
                </a:lnTo>
                <a:lnTo>
                  <a:pt x="66" y="1192"/>
                </a:lnTo>
                <a:lnTo>
                  <a:pt x="64" y="1200"/>
                </a:lnTo>
                <a:lnTo>
                  <a:pt x="62" y="1214"/>
                </a:lnTo>
                <a:lnTo>
                  <a:pt x="62" y="1214"/>
                </a:lnTo>
                <a:lnTo>
                  <a:pt x="66" y="1238"/>
                </a:lnTo>
                <a:lnTo>
                  <a:pt x="66" y="1256"/>
                </a:lnTo>
                <a:lnTo>
                  <a:pt x="66" y="1272"/>
                </a:lnTo>
                <a:lnTo>
                  <a:pt x="64" y="1286"/>
                </a:lnTo>
                <a:lnTo>
                  <a:pt x="58" y="1304"/>
                </a:lnTo>
                <a:lnTo>
                  <a:pt x="52" y="1320"/>
                </a:lnTo>
                <a:lnTo>
                  <a:pt x="52" y="1320"/>
                </a:lnTo>
                <a:lnTo>
                  <a:pt x="50" y="1334"/>
                </a:lnTo>
                <a:lnTo>
                  <a:pt x="48" y="1344"/>
                </a:lnTo>
                <a:lnTo>
                  <a:pt x="42" y="1354"/>
                </a:lnTo>
                <a:lnTo>
                  <a:pt x="42" y="1354"/>
                </a:lnTo>
                <a:lnTo>
                  <a:pt x="24" y="1386"/>
                </a:lnTo>
                <a:lnTo>
                  <a:pt x="8" y="1406"/>
                </a:lnTo>
                <a:lnTo>
                  <a:pt x="8" y="1406"/>
                </a:lnTo>
                <a:lnTo>
                  <a:pt x="2" y="1416"/>
                </a:lnTo>
                <a:lnTo>
                  <a:pt x="0" y="1420"/>
                </a:lnTo>
                <a:lnTo>
                  <a:pt x="2" y="1424"/>
                </a:lnTo>
                <a:lnTo>
                  <a:pt x="8" y="1424"/>
                </a:lnTo>
                <a:lnTo>
                  <a:pt x="18" y="1424"/>
                </a:lnTo>
                <a:lnTo>
                  <a:pt x="58" y="1418"/>
                </a:lnTo>
                <a:lnTo>
                  <a:pt x="58" y="1418"/>
                </a:lnTo>
                <a:lnTo>
                  <a:pt x="68" y="1414"/>
                </a:lnTo>
                <a:lnTo>
                  <a:pt x="76" y="1408"/>
                </a:lnTo>
                <a:lnTo>
                  <a:pt x="80" y="1402"/>
                </a:lnTo>
                <a:lnTo>
                  <a:pt x="84" y="1396"/>
                </a:lnTo>
                <a:lnTo>
                  <a:pt x="86" y="1384"/>
                </a:lnTo>
                <a:lnTo>
                  <a:pt x="90" y="1376"/>
                </a:lnTo>
                <a:lnTo>
                  <a:pt x="94" y="1368"/>
                </a:lnTo>
                <a:lnTo>
                  <a:pt x="94" y="1368"/>
                </a:lnTo>
                <a:lnTo>
                  <a:pt x="102" y="1354"/>
                </a:lnTo>
                <a:lnTo>
                  <a:pt x="108" y="1346"/>
                </a:lnTo>
                <a:lnTo>
                  <a:pt x="114" y="1342"/>
                </a:lnTo>
                <a:lnTo>
                  <a:pt x="116" y="1342"/>
                </a:lnTo>
                <a:lnTo>
                  <a:pt x="116" y="1346"/>
                </a:lnTo>
                <a:lnTo>
                  <a:pt x="118" y="1354"/>
                </a:lnTo>
                <a:lnTo>
                  <a:pt x="116" y="1368"/>
                </a:lnTo>
                <a:lnTo>
                  <a:pt x="116" y="1368"/>
                </a:lnTo>
                <a:lnTo>
                  <a:pt x="118" y="1376"/>
                </a:lnTo>
                <a:lnTo>
                  <a:pt x="118" y="1376"/>
                </a:lnTo>
                <a:lnTo>
                  <a:pt x="122" y="1376"/>
                </a:lnTo>
                <a:lnTo>
                  <a:pt x="122" y="1376"/>
                </a:lnTo>
                <a:lnTo>
                  <a:pt x="124" y="1374"/>
                </a:lnTo>
                <a:lnTo>
                  <a:pt x="126" y="1370"/>
                </a:lnTo>
                <a:lnTo>
                  <a:pt x="128" y="1352"/>
                </a:lnTo>
                <a:lnTo>
                  <a:pt x="128" y="1352"/>
                </a:lnTo>
                <a:lnTo>
                  <a:pt x="128" y="1340"/>
                </a:lnTo>
                <a:lnTo>
                  <a:pt x="130" y="1334"/>
                </a:lnTo>
                <a:lnTo>
                  <a:pt x="134" y="1332"/>
                </a:lnTo>
                <a:lnTo>
                  <a:pt x="134" y="1332"/>
                </a:lnTo>
                <a:lnTo>
                  <a:pt x="144" y="1330"/>
                </a:lnTo>
                <a:lnTo>
                  <a:pt x="150" y="1324"/>
                </a:lnTo>
                <a:lnTo>
                  <a:pt x="152" y="1316"/>
                </a:lnTo>
                <a:lnTo>
                  <a:pt x="154" y="1304"/>
                </a:lnTo>
                <a:lnTo>
                  <a:pt x="154" y="1304"/>
                </a:lnTo>
                <a:lnTo>
                  <a:pt x="158" y="1278"/>
                </a:lnTo>
                <a:lnTo>
                  <a:pt x="160" y="1250"/>
                </a:lnTo>
                <a:lnTo>
                  <a:pt x="162" y="1196"/>
                </a:lnTo>
                <a:lnTo>
                  <a:pt x="166" y="1172"/>
                </a:lnTo>
                <a:lnTo>
                  <a:pt x="170" y="1150"/>
                </a:lnTo>
                <a:lnTo>
                  <a:pt x="176" y="1134"/>
                </a:lnTo>
                <a:lnTo>
                  <a:pt x="180" y="1128"/>
                </a:lnTo>
                <a:lnTo>
                  <a:pt x="184" y="1122"/>
                </a:lnTo>
                <a:lnTo>
                  <a:pt x="184" y="1122"/>
                </a:lnTo>
                <a:lnTo>
                  <a:pt x="188" y="1114"/>
                </a:lnTo>
                <a:lnTo>
                  <a:pt x="192" y="1092"/>
                </a:lnTo>
                <a:lnTo>
                  <a:pt x="204" y="1024"/>
                </a:lnTo>
                <a:lnTo>
                  <a:pt x="218" y="952"/>
                </a:lnTo>
                <a:lnTo>
                  <a:pt x="228" y="902"/>
                </a:lnTo>
                <a:lnTo>
                  <a:pt x="228" y="902"/>
                </a:lnTo>
                <a:lnTo>
                  <a:pt x="234" y="874"/>
                </a:lnTo>
                <a:lnTo>
                  <a:pt x="242" y="850"/>
                </a:lnTo>
                <a:lnTo>
                  <a:pt x="252" y="826"/>
                </a:lnTo>
                <a:lnTo>
                  <a:pt x="260" y="804"/>
                </a:lnTo>
                <a:lnTo>
                  <a:pt x="270" y="784"/>
                </a:lnTo>
                <a:lnTo>
                  <a:pt x="280" y="768"/>
                </a:lnTo>
                <a:lnTo>
                  <a:pt x="288" y="754"/>
                </a:lnTo>
                <a:lnTo>
                  <a:pt x="296" y="746"/>
                </a:lnTo>
                <a:lnTo>
                  <a:pt x="296" y="746"/>
                </a:lnTo>
                <a:lnTo>
                  <a:pt x="300" y="744"/>
                </a:lnTo>
                <a:lnTo>
                  <a:pt x="302" y="748"/>
                </a:lnTo>
                <a:lnTo>
                  <a:pt x="306" y="766"/>
                </a:lnTo>
                <a:lnTo>
                  <a:pt x="310" y="796"/>
                </a:lnTo>
                <a:lnTo>
                  <a:pt x="314" y="834"/>
                </a:lnTo>
                <a:lnTo>
                  <a:pt x="316" y="920"/>
                </a:lnTo>
                <a:lnTo>
                  <a:pt x="314" y="998"/>
                </a:lnTo>
                <a:lnTo>
                  <a:pt x="314" y="998"/>
                </a:lnTo>
                <a:lnTo>
                  <a:pt x="312" y="1078"/>
                </a:lnTo>
                <a:lnTo>
                  <a:pt x="308" y="1130"/>
                </a:lnTo>
                <a:lnTo>
                  <a:pt x="304" y="1172"/>
                </a:lnTo>
                <a:lnTo>
                  <a:pt x="304" y="1172"/>
                </a:lnTo>
                <a:lnTo>
                  <a:pt x="302" y="1186"/>
                </a:lnTo>
                <a:lnTo>
                  <a:pt x="302" y="1198"/>
                </a:lnTo>
                <a:lnTo>
                  <a:pt x="296" y="1216"/>
                </a:lnTo>
                <a:lnTo>
                  <a:pt x="292" y="1228"/>
                </a:lnTo>
                <a:lnTo>
                  <a:pt x="292" y="1232"/>
                </a:lnTo>
                <a:lnTo>
                  <a:pt x="292" y="1236"/>
                </a:lnTo>
                <a:lnTo>
                  <a:pt x="292" y="1236"/>
                </a:lnTo>
                <a:lnTo>
                  <a:pt x="300" y="1270"/>
                </a:lnTo>
                <a:lnTo>
                  <a:pt x="304" y="1298"/>
                </a:lnTo>
                <a:lnTo>
                  <a:pt x="304" y="1298"/>
                </a:lnTo>
                <a:lnTo>
                  <a:pt x="306" y="1306"/>
                </a:lnTo>
                <a:lnTo>
                  <a:pt x="308" y="1314"/>
                </a:lnTo>
                <a:lnTo>
                  <a:pt x="314" y="1332"/>
                </a:lnTo>
                <a:lnTo>
                  <a:pt x="314" y="1332"/>
                </a:lnTo>
                <a:lnTo>
                  <a:pt x="316" y="1344"/>
                </a:lnTo>
                <a:lnTo>
                  <a:pt x="316" y="1356"/>
                </a:lnTo>
                <a:lnTo>
                  <a:pt x="316" y="1356"/>
                </a:lnTo>
                <a:lnTo>
                  <a:pt x="316" y="1364"/>
                </a:lnTo>
                <a:lnTo>
                  <a:pt x="320" y="1372"/>
                </a:lnTo>
                <a:lnTo>
                  <a:pt x="324" y="1378"/>
                </a:lnTo>
                <a:lnTo>
                  <a:pt x="330" y="1386"/>
                </a:lnTo>
                <a:lnTo>
                  <a:pt x="342" y="1396"/>
                </a:lnTo>
                <a:lnTo>
                  <a:pt x="352" y="1400"/>
                </a:lnTo>
                <a:lnTo>
                  <a:pt x="352" y="1400"/>
                </a:lnTo>
                <a:lnTo>
                  <a:pt x="364" y="1392"/>
                </a:lnTo>
                <a:lnTo>
                  <a:pt x="372" y="1384"/>
                </a:lnTo>
                <a:lnTo>
                  <a:pt x="380" y="1376"/>
                </a:lnTo>
                <a:lnTo>
                  <a:pt x="382" y="1370"/>
                </a:lnTo>
                <a:lnTo>
                  <a:pt x="382" y="1370"/>
                </a:lnTo>
                <a:lnTo>
                  <a:pt x="382" y="1360"/>
                </a:lnTo>
                <a:lnTo>
                  <a:pt x="380" y="1352"/>
                </a:lnTo>
                <a:lnTo>
                  <a:pt x="376" y="1334"/>
                </a:lnTo>
                <a:lnTo>
                  <a:pt x="376" y="1294"/>
                </a:lnTo>
                <a:lnTo>
                  <a:pt x="376" y="1294"/>
                </a:lnTo>
                <a:lnTo>
                  <a:pt x="378" y="1272"/>
                </a:lnTo>
                <a:lnTo>
                  <a:pt x="382" y="1242"/>
                </a:lnTo>
                <a:lnTo>
                  <a:pt x="386" y="1208"/>
                </a:lnTo>
                <a:lnTo>
                  <a:pt x="388" y="1186"/>
                </a:lnTo>
                <a:lnTo>
                  <a:pt x="388" y="1186"/>
                </a:lnTo>
                <a:lnTo>
                  <a:pt x="390" y="1154"/>
                </a:lnTo>
                <a:lnTo>
                  <a:pt x="394" y="1118"/>
                </a:lnTo>
                <a:lnTo>
                  <a:pt x="396" y="1078"/>
                </a:lnTo>
                <a:lnTo>
                  <a:pt x="398" y="1042"/>
                </a:lnTo>
                <a:lnTo>
                  <a:pt x="398" y="1042"/>
                </a:lnTo>
                <a:lnTo>
                  <a:pt x="400" y="1022"/>
                </a:lnTo>
                <a:lnTo>
                  <a:pt x="404" y="994"/>
                </a:lnTo>
                <a:lnTo>
                  <a:pt x="410" y="966"/>
                </a:lnTo>
                <a:lnTo>
                  <a:pt x="412" y="944"/>
                </a:lnTo>
                <a:lnTo>
                  <a:pt x="412" y="944"/>
                </a:lnTo>
                <a:lnTo>
                  <a:pt x="414" y="890"/>
                </a:lnTo>
                <a:lnTo>
                  <a:pt x="420" y="848"/>
                </a:lnTo>
                <a:lnTo>
                  <a:pt x="426" y="816"/>
                </a:lnTo>
                <a:lnTo>
                  <a:pt x="432" y="792"/>
                </a:lnTo>
                <a:lnTo>
                  <a:pt x="444" y="754"/>
                </a:lnTo>
                <a:lnTo>
                  <a:pt x="448" y="738"/>
                </a:lnTo>
                <a:lnTo>
                  <a:pt x="450" y="716"/>
                </a:lnTo>
                <a:lnTo>
                  <a:pt x="450" y="716"/>
                </a:lnTo>
                <a:lnTo>
                  <a:pt x="450" y="706"/>
                </a:lnTo>
                <a:lnTo>
                  <a:pt x="448" y="698"/>
                </a:lnTo>
                <a:lnTo>
                  <a:pt x="448" y="690"/>
                </a:lnTo>
                <a:lnTo>
                  <a:pt x="448" y="684"/>
                </a:lnTo>
                <a:lnTo>
                  <a:pt x="448" y="684"/>
                </a:lnTo>
                <a:lnTo>
                  <a:pt x="440" y="634"/>
                </a:lnTo>
                <a:lnTo>
                  <a:pt x="434" y="588"/>
                </a:lnTo>
                <a:lnTo>
                  <a:pt x="426" y="540"/>
                </a:lnTo>
                <a:lnTo>
                  <a:pt x="426" y="540"/>
                </a:lnTo>
                <a:lnTo>
                  <a:pt x="422" y="532"/>
                </a:lnTo>
                <a:lnTo>
                  <a:pt x="418" y="524"/>
                </a:lnTo>
                <a:lnTo>
                  <a:pt x="410" y="508"/>
                </a:lnTo>
                <a:lnTo>
                  <a:pt x="404" y="502"/>
                </a:lnTo>
                <a:lnTo>
                  <a:pt x="402" y="494"/>
                </a:lnTo>
                <a:lnTo>
                  <a:pt x="400" y="486"/>
                </a:lnTo>
                <a:lnTo>
                  <a:pt x="402" y="478"/>
                </a:lnTo>
                <a:lnTo>
                  <a:pt x="402" y="478"/>
                </a:lnTo>
                <a:lnTo>
                  <a:pt x="410" y="456"/>
                </a:lnTo>
                <a:lnTo>
                  <a:pt x="420" y="432"/>
                </a:lnTo>
                <a:lnTo>
                  <a:pt x="420" y="432"/>
                </a:lnTo>
                <a:lnTo>
                  <a:pt x="422" y="432"/>
                </a:lnTo>
                <a:lnTo>
                  <a:pt x="422" y="432"/>
                </a:lnTo>
                <a:lnTo>
                  <a:pt x="424" y="438"/>
                </a:lnTo>
                <a:lnTo>
                  <a:pt x="426" y="446"/>
                </a:lnTo>
                <a:lnTo>
                  <a:pt x="428" y="454"/>
                </a:lnTo>
                <a:lnTo>
                  <a:pt x="428" y="454"/>
                </a:lnTo>
                <a:lnTo>
                  <a:pt x="430" y="462"/>
                </a:lnTo>
                <a:lnTo>
                  <a:pt x="430" y="466"/>
                </a:lnTo>
                <a:lnTo>
                  <a:pt x="428" y="476"/>
                </a:lnTo>
                <a:lnTo>
                  <a:pt x="424" y="486"/>
                </a:lnTo>
                <a:lnTo>
                  <a:pt x="424" y="492"/>
                </a:lnTo>
                <a:lnTo>
                  <a:pt x="426" y="498"/>
                </a:lnTo>
                <a:lnTo>
                  <a:pt x="426" y="498"/>
                </a:lnTo>
                <a:lnTo>
                  <a:pt x="428" y="502"/>
                </a:lnTo>
                <a:lnTo>
                  <a:pt x="430" y="504"/>
                </a:lnTo>
                <a:lnTo>
                  <a:pt x="434" y="506"/>
                </a:lnTo>
                <a:lnTo>
                  <a:pt x="436" y="508"/>
                </a:lnTo>
                <a:lnTo>
                  <a:pt x="436" y="508"/>
                </a:lnTo>
                <a:lnTo>
                  <a:pt x="436" y="518"/>
                </a:lnTo>
                <a:lnTo>
                  <a:pt x="436" y="530"/>
                </a:lnTo>
                <a:lnTo>
                  <a:pt x="436" y="540"/>
                </a:lnTo>
                <a:lnTo>
                  <a:pt x="438" y="550"/>
                </a:lnTo>
                <a:lnTo>
                  <a:pt x="438" y="550"/>
                </a:lnTo>
                <a:lnTo>
                  <a:pt x="444" y="556"/>
                </a:lnTo>
                <a:lnTo>
                  <a:pt x="444" y="560"/>
                </a:lnTo>
                <a:lnTo>
                  <a:pt x="444" y="566"/>
                </a:lnTo>
                <a:lnTo>
                  <a:pt x="440" y="570"/>
                </a:lnTo>
                <a:lnTo>
                  <a:pt x="434" y="576"/>
                </a:lnTo>
                <a:lnTo>
                  <a:pt x="432" y="580"/>
                </a:lnTo>
                <a:lnTo>
                  <a:pt x="432" y="582"/>
                </a:lnTo>
                <a:lnTo>
                  <a:pt x="432" y="582"/>
                </a:lnTo>
                <a:lnTo>
                  <a:pt x="436" y="644"/>
                </a:lnTo>
                <a:lnTo>
                  <a:pt x="440" y="674"/>
                </a:lnTo>
                <a:lnTo>
                  <a:pt x="442" y="684"/>
                </a:lnTo>
                <a:lnTo>
                  <a:pt x="444" y="686"/>
                </a:lnTo>
                <a:lnTo>
                  <a:pt x="446" y="688"/>
                </a:lnTo>
                <a:lnTo>
                  <a:pt x="446" y="688"/>
                </a:lnTo>
                <a:lnTo>
                  <a:pt x="470" y="654"/>
                </a:lnTo>
                <a:lnTo>
                  <a:pt x="488" y="622"/>
                </a:lnTo>
                <a:lnTo>
                  <a:pt x="488" y="622"/>
                </a:lnTo>
                <a:lnTo>
                  <a:pt x="490" y="610"/>
                </a:lnTo>
                <a:lnTo>
                  <a:pt x="494" y="598"/>
                </a:lnTo>
                <a:lnTo>
                  <a:pt x="498" y="586"/>
                </a:lnTo>
                <a:lnTo>
                  <a:pt x="498" y="570"/>
                </a:lnTo>
                <a:lnTo>
                  <a:pt x="498" y="570"/>
                </a:lnTo>
                <a:lnTo>
                  <a:pt x="508" y="532"/>
                </a:lnTo>
                <a:lnTo>
                  <a:pt x="512" y="512"/>
                </a:lnTo>
                <a:lnTo>
                  <a:pt x="512" y="494"/>
                </a:lnTo>
                <a:lnTo>
                  <a:pt x="512" y="494"/>
                </a:lnTo>
                <a:lnTo>
                  <a:pt x="512" y="490"/>
                </a:lnTo>
                <a:lnTo>
                  <a:pt x="510" y="486"/>
                </a:lnTo>
                <a:lnTo>
                  <a:pt x="504" y="480"/>
                </a:lnTo>
                <a:lnTo>
                  <a:pt x="498" y="474"/>
                </a:lnTo>
                <a:lnTo>
                  <a:pt x="494" y="470"/>
                </a:lnTo>
                <a:lnTo>
                  <a:pt x="494" y="466"/>
                </a:lnTo>
                <a:lnTo>
                  <a:pt x="494" y="466"/>
                </a:lnTo>
                <a:lnTo>
                  <a:pt x="492" y="454"/>
                </a:lnTo>
                <a:lnTo>
                  <a:pt x="490" y="442"/>
                </a:lnTo>
                <a:lnTo>
                  <a:pt x="486" y="432"/>
                </a:lnTo>
                <a:lnTo>
                  <a:pt x="486" y="424"/>
                </a:lnTo>
                <a:lnTo>
                  <a:pt x="486" y="424"/>
                </a:lnTo>
                <a:lnTo>
                  <a:pt x="486" y="408"/>
                </a:lnTo>
                <a:lnTo>
                  <a:pt x="486" y="392"/>
                </a:lnTo>
                <a:lnTo>
                  <a:pt x="484" y="358"/>
                </a:lnTo>
                <a:lnTo>
                  <a:pt x="480" y="318"/>
                </a:lnTo>
                <a:lnTo>
                  <a:pt x="480" y="274"/>
                </a:lnTo>
                <a:lnTo>
                  <a:pt x="480" y="274"/>
                </a:lnTo>
                <a:lnTo>
                  <a:pt x="478" y="264"/>
                </a:lnTo>
                <a:lnTo>
                  <a:pt x="474" y="256"/>
                </a:lnTo>
                <a:lnTo>
                  <a:pt x="470" y="250"/>
                </a:lnTo>
                <a:lnTo>
                  <a:pt x="464" y="246"/>
                </a:lnTo>
                <a:lnTo>
                  <a:pt x="448" y="240"/>
                </a:lnTo>
                <a:lnTo>
                  <a:pt x="432" y="234"/>
                </a:lnTo>
                <a:lnTo>
                  <a:pt x="432" y="23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cs-CZ" dirty="0"/>
          </a:p>
        </p:txBody>
      </p:sp>
      <p:sp>
        <p:nvSpPr>
          <p:cNvPr id="37" name="Rectangle 36"/>
          <p:cNvSpPr/>
          <p:nvPr/>
        </p:nvSpPr>
        <p:spPr>
          <a:xfrm>
            <a:off x="6593574" y="2188499"/>
            <a:ext cx="1247736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Aft>
                <a:spcPts val="3600"/>
              </a:spcAft>
            </a:pPr>
            <a:r>
              <a:rPr lang="cs-CZ" sz="1400" b="1" dirty="0" smtClean="0"/>
              <a:t>Zaměstnavatel</a:t>
            </a:r>
            <a:endParaRPr lang="cs-CZ" sz="1400" b="1" dirty="0"/>
          </a:p>
        </p:txBody>
      </p:sp>
      <p:sp>
        <p:nvSpPr>
          <p:cNvPr id="26" name="Rectangle 25"/>
          <p:cNvSpPr/>
          <p:nvPr/>
        </p:nvSpPr>
        <p:spPr>
          <a:xfrm>
            <a:off x="3805363" y="1527933"/>
            <a:ext cx="1461154" cy="28891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400" dirty="0">
                <a:solidFill>
                  <a:schemeClr val="tx1"/>
                </a:solidFill>
              </a:rPr>
              <a:t>Po reformě</a:t>
            </a: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5807" y="1380733"/>
            <a:ext cx="397966" cy="397966"/>
          </a:xfrm>
          <a:prstGeom prst="rect">
            <a:avLst/>
          </a:prstGeom>
          <a:ln w="25400">
            <a:noFill/>
          </a:ln>
        </p:spPr>
      </p:pic>
      <p:sp>
        <p:nvSpPr>
          <p:cNvPr id="15" name="Rectangle 14"/>
          <p:cNvSpPr/>
          <p:nvPr/>
        </p:nvSpPr>
        <p:spPr>
          <a:xfrm>
            <a:off x="628650" y="6226961"/>
            <a:ext cx="7732926" cy="1692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Aft>
                <a:spcPts val="3600"/>
              </a:spcAft>
            </a:pPr>
            <a:r>
              <a:rPr lang="cs-CZ" sz="1100" dirty="0"/>
              <a:t>Modelový příklad zdanění průměrné hrubé mzdy z úrovně mzdových nákladů – po reformě</a:t>
            </a:r>
          </a:p>
        </p:txBody>
      </p:sp>
      <p:sp>
        <p:nvSpPr>
          <p:cNvPr id="16" name="Oval 15"/>
          <p:cNvSpPr/>
          <p:nvPr/>
        </p:nvSpPr>
        <p:spPr>
          <a:xfrm>
            <a:off x="2721183" y="4612785"/>
            <a:ext cx="574200" cy="5742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dirty="0" smtClean="0">
                <a:solidFill>
                  <a:schemeClr val="tx1"/>
                </a:solidFill>
              </a:rPr>
              <a:t>47 %</a:t>
            </a:r>
            <a:endParaRPr lang="en-GB" sz="12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6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5869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1" y="323268"/>
            <a:ext cx="8310954" cy="934884"/>
          </a:xfrm>
        </p:spPr>
        <p:txBody>
          <a:bodyPr/>
          <a:lstStyle/>
          <a:p>
            <a:r>
              <a:rPr lang="cs-CZ" dirty="0" smtClean="0"/>
              <a:t>Změnu na výplatní pásce pozná každý </a:t>
            </a:r>
            <a:r>
              <a:rPr lang="mr-IN" dirty="0" smtClean="0"/>
              <a:t>–</a:t>
            </a:r>
            <a:r>
              <a:rPr lang="cs-CZ" dirty="0" smtClean="0"/>
              <a:t> jednoduchý výpočet a navýšení příjmu většině zaměstnanců</a:t>
            </a:r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28651" y="6320496"/>
            <a:ext cx="4567817" cy="365125"/>
          </a:xfrm>
        </p:spPr>
        <p:txBody>
          <a:bodyPr/>
          <a:lstStyle/>
          <a:p>
            <a:r>
              <a:rPr lang="cs-CZ" dirty="0" smtClean="0"/>
              <a:t>Daně, které každý pochopí</a:t>
            </a:r>
            <a:endParaRPr lang="cs-CZ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2448287"/>
              </p:ext>
            </p:extLst>
          </p:nvPr>
        </p:nvGraphicFramePr>
        <p:xfrm>
          <a:off x="628651" y="2508486"/>
          <a:ext cx="3151498" cy="3557664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547879"/>
                <a:gridCol w="680374"/>
                <a:gridCol w="923245"/>
              </a:tblGrid>
              <a:tr h="395296">
                <a:tc>
                  <a:txBody>
                    <a:bodyPr/>
                    <a:lstStyle/>
                    <a:p>
                      <a:pPr marL="0" marR="0" indent="0" algn="l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noProof="0" smtClean="0">
                          <a:latin typeface="Arial" charset="0"/>
                          <a:ea typeface="Arial" charset="0"/>
                          <a:cs typeface="Arial" charset="0"/>
                        </a:rPr>
                        <a:t>Superhrubá mzda</a:t>
                      </a:r>
                      <a:endParaRPr lang="cs-CZ" sz="12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mr-IN" sz="1200" b="1" noProof="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39 289,-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</a:t>
                      </a:r>
                      <a:r>
                        <a:rPr lang="cs-CZ" sz="1200" baseline="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</a:t>
                      </a:r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Sociální poj.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25 %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pl-PL" sz="1200" noProof="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+7 330,-</a:t>
                      </a:r>
                      <a:endParaRPr lang="cs-CZ" sz="1200" noProof="0" dirty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  Zdravotní poj.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9 %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k-SK" sz="1200" noProof="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+2 639,-</a:t>
                      </a:r>
                      <a:endParaRPr lang="cs-CZ" sz="1200" noProof="0" dirty="0" smtClean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r>
                        <a:rPr lang="cs-CZ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Hrubá mzda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mr-IN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29 320,-</a:t>
                      </a:r>
                    </a:p>
                  </a:txBody>
                  <a:tcPr anchor="ctr">
                    <a:noFill/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  Sociální poj.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6,5 %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mr-IN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-1 90</a:t>
                      </a:r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6</a:t>
                      </a:r>
                      <a:r>
                        <a:rPr lang="mr-IN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,</a:t>
                      </a:r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-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  Zdravotní poj.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4,5 %</a:t>
                      </a:r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mr-IN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-1 3</a:t>
                      </a:r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20</a:t>
                      </a:r>
                      <a:r>
                        <a:rPr lang="mr-IN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,</a:t>
                      </a:r>
                      <a:r>
                        <a:rPr lang="cs-CZ" sz="120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-</a:t>
                      </a:r>
                    </a:p>
                  </a:txBody>
                  <a:tcPr anchor="ctr"/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r>
                        <a:rPr lang="cs-CZ" sz="1200" i="0" noProof="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    Daň z přijmu</a:t>
                      </a:r>
                      <a:endParaRPr lang="cs-CZ" sz="1200" i="0" noProof="0" dirty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cs-CZ" sz="1200" b="0" i="0" noProof="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15,0</a:t>
                      </a:r>
                      <a:r>
                        <a:rPr lang="cs-CZ" sz="1200" b="0" i="0" baseline="0" noProof="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cs-CZ" sz="1200" b="0" i="0" noProof="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%</a:t>
                      </a:r>
                      <a:endParaRPr lang="cs-CZ" sz="1200" b="0" i="0" noProof="0" dirty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i="0" noProof="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-5 895,-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marL="0" marR="0" indent="0" algn="l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i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  Sleva na </a:t>
                      </a:r>
                      <a:r>
                        <a:rPr lang="cs-CZ" sz="1200" i="1" noProof="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poplat</a:t>
                      </a:r>
                      <a:r>
                        <a:rPr lang="cs-CZ" sz="1200" i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.*</a:t>
                      </a:r>
                      <a:endParaRPr lang="cs-CZ" sz="1200" i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cs-CZ" sz="1200" i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i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+2 070,-</a:t>
                      </a:r>
                    </a:p>
                  </a:txBody>
                  <a:tcPr anchor="ctr"/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r>
                        <a:rPr lang="cs-CZ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Čistá mzda</a:t>
                      </a:r>
                      <a:endParaRPr lang="cs-CZ" sz="12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s-IS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22 269,-</a:t>
                      </a:r>
                      <a:endParaRPr lang="cs-CZ" sz="1200" b="1" noProof="0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7058715"/>
              </p:ext>
            </p:extLst>
          </p:nvPr>
        </p:nvGraphicFramePr>
        <p:xfrm>
          <a:off x="4926358" y="2509649"/>
          <a:ext cx="3151498" cy="3557664"/>
        </p:xfrm>
        <a:graphic>
          <a:graphicData uri="http://schemas.openxmlformats.org/drawingml/2006/table">
            <a:tbl>
              <a:tblPr bandRow="1">
                <a:tableStyleId>{2D5ABB26-0587-4C30-8999-92F81FD0307C}</a:tableStyleId>
              </a:tblPr>
              <a:tblGrid>
                <a:gridCol w="1587290"/>
                <a:gridCol w="640963"/>
                <a:gridCol w="923245"/>
              </a:tblGrid>
              <a:tr h="395296">
                <a:tc>
                  <a:txBody>
                    <a:bodyPr/>
                    <a:lstStyle/>
                    <a:p>
                      <a:pPr marL="0" marR="0" indent="0" algn="l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Nová</a:t>
                      </a:r>
                      <a:r>
                        <a:rPr lang="cs-CZ" sz="1200" b="1" baseline="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hrubá </a:t>
                      </a:r>
                      <a:r>
                        <a:rPr lang="cs-CZ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mzda</a:t>
                      </a:r>
                      <a:endParaRPr lang="cs-CZ" sz="12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mr-IN" sz="1200" b="1" noProof="0" dirty="0" smtClean="0">
                          <a:solidFill>
                            <a:schemeClr val="tx1"/>
                          </a:solidFill>
                          <a:latin typeface="Arial" charset="0"/>
                          <a:ea typeface="Arial" charset="0"/>
                          <a:cs typeface="Arial" charset="0"/>
                        </a:rPr>
                        <a:t>39 289,-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noProof="0" dirty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noProof="0" dirty="0" smtClean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endParaRPr lang="cs-CZ" sz="1200" b="1" noProof="0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mr-IN" sz="1200" b="1" noProof="0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r>
                        <a:rPr lang="cs-CZ" sz="1200" b="0" i="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  Rovná</a:t>
                      </a:r>
                      <a:r>
                        <a:rPr lang="cs-CZ" sz="1200" b="0" i="0" baseline="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d</a:t>
                      </a:r>
                      <a:r>
                        <a:rPr lang="cs-CZ" sz="1200" b="0" i="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aň</a:t>
                      </a:r>
                      <a:endParaRPr lang="cs-CZ" sz="1200" b="0" i="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1200" b="0" i="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47 %</a:t>
                      </a:r>
                      <a:endParaRPr lang="cs-CZ" sz="1200" b="0" i="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is-IS" sz="1200" b="0" i="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-18 465,-</a:t>
                      </a:r>
                      <a:endParaRPr lang="cs-CZ" sz="1200" b="0" i="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cs-CZ" sz="1200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noProof="0" dirty="0" smtClean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endParaRPr lang="cs-CZ" sz="1200" i="0" noProof="0" dirty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b="0" i="0" noProof="0" dirty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cs-CZ" sz="1200" i="0" noProof="0" dirty="0" smtClean="0">
                        <a:solidFill>
                          <a:schemeClr val="tx1"/>
                        </a:solidFill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noFill/>
                  </a:tcPr>
                </a:tc>
              </a:tr>
              <a:tr h="395296">
                <a:tc>
                  <a:txBody>
                    <a:bodyPr/>
                    <a:lstStyle/>
                    <a:p>
                      <a:pPr marL="0" marR="0" indent="0" algn="l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i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   Sleva na</a:t>
                      </a:r>
                      <a:r>
                        <a:rPr lang="cs-CZ" sz="1200" i="1" baseline="0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 </a:t>
                      </a:r>
                      <a:r>
                        <a:rPr lang="cs-CZ" sz="1200" i="1" noProof="0" dirty="0" err="1" smtClean="0">
                          <a:latin typeface="Arial" charset="0"/>
                          <a:ea typeface="Arial" charset="0"/>
                          <a:cs typeface="Arial" charset="0"/>
                        </a:rPr>
                        <a:t>poplat</a:t>
                      </a:r>
                      <a:r>
                        <a:rPr lang="cs-CZ" sz="1200" i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.</a:t>
                      </a:r>
                      <a:endParaRPr lang="cs-CZ" sz="1200" i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endParaRPr lang="cs-CZ" sz="1200" i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200" i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+2 070,-</a:t>
                      </a:r>
                    </a:p>
                  </a:txBody>
                  <a:tcPr anchor="ctr"/>
                </a:tc>
              </a:tr>
              <a:tr h="395296">
                <a:tc>
                  <a:txBody>
                    <a:bodyPr/>
                    <a:lstStyle/>
                    <a:p>
                      <a:pPr algn="l"/>
                      <a:r>
                        <a:rPr lang="cs-CZ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Čistá mzda</a:t>
                      </a:r>
                      <a:endParaRPr lang="cs-CZ" sz="12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endParaRPr lang="cs-CZ" sz="1200" b="1" noProof="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mr-IN" sz="1200" b="1" noProof="0" dirty="0" smtClean="0">
                          <a:latin typeface="Arial" charset="0"/>
                          <a:ea typeface="Arial" charset="0"/>
                          <a:cs typeface="Arial" charset="0"/>
                        </a:rPr>
                        <a:t>22 893,-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7561955" y="6100680"/>
            <a:ext cx="439223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is-IS" sz="1200" b="1" i="1" dirty="0" smtClean="0">
                <a:solidFill>
                  <a:schemeClr val="accent6">
                    <a:lumMod val="75000"/>
                  </a:schemeClr>
                </a:solidFill>
              </a:rPr>
              <a:t>+624,-</a:t>
            </a:r>
            <a:endParaRPr lang="en-GB" sz="1200" b="1" i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473823" y="1657471"/>
            <a:ext cx="1461154" cy="28891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400" smtClean="0">
                <a:solidFill>
                  <a:schemeClr val="tx1"/>
                </a:solidFill>
              </a:rPr>
              <a:t>Dnes</a:t>
            </a:r>
            <a:endParaRPr lang="cs-CZ" sz="1400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753594" y="1658634"/>
            <a:ext cx="1461154" cy="28891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cs-CZ" sz="1400" dirty="0">
                <a:solidFill>
                  <a:schemeClr val="tx1"/>
                </a:solidFill>
              </a:rPr>
              <a:t>Po reformě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611" y="1458488"/>
            <a:ext cx="397966" cy="397966"/>
          </a:xfrm>
          <a:prstGeom prst="rect">
            <a:avLst/>
          </a:prstGeom>
          <a:ln w="25400">
            <a:noFill/>
          </a:ln>
        </p:spPr>
      </p:pic>
      <p:sp>
        <p:nvSpPr>
          <p:cNvPr id="21" name="Oval 20"/>
          <p:cNvSpPr/>
          <p:nvPr/>
        </p:nvSpPr>
        <p:spPr>
          <a:xfrm>
            <a:off x="6502107" y="3974570"/>
            <a:ext cx="625495" cy="625495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1200" dirty="0" smtClean="0">
                <a:solidFill>
                  <a:schemeClr val="tx1"/>
                </a:solidFill>
              </a:rPr>
              <a:t>47 %</a:t>
            </a:r>
            <a:endParaRPr lang="en-GB" sz="12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7</a:t>
            </a:fld>
            <a:endParaRPr lang="cs-CZ" dirty="0"/>
          </a:p>
        </p:txBody>
      </p:sp>
      <p:sp>
        <p:nvSpPr>
          <p:cNvPr id="23" name="TextBox 22"/>
          <p:cNvSpPr txBox="1"/>
          <p:nvPr/>
        </p:nvSpPr>
        <p:spPr>
          <a:xfrm>
            <a:off x="1608724" y="2180380"/>
            <a:ext cx="11913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200" u="sng" dirty="0"/>
              <a:t>V</a:t>
            </a:r>
            <a:r>
              <a:rPr lang="cs-CZ" sz="1200" u="sng" dirty="0" smtClean="0"/>
              <a:t>ýplatní páska</a:t>
            </a:r>
            <a:endParaRPr lang="cs-CZ" sz="1200" u="sng" dirty="0"/>
          </a:p>
        </p:txBody>
      </p:sp>
      <p:sp>
        <p:nvSpPr>
          <p:cNvPr id="24" name="TextBox 23"/>
          <p:cNvSpPr txBox="1"/>
          <p:nvPr/>
        </p:nvSpPr>
        <p:spPr>
          <a:xfrm>
            <a:off x="5888495" y="2180379"/>
            <a:ext cx="11913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1200" u="sng" dirty="0"/>
              <a:t>V</a:t>
            </a:r>
            <a:r>
              <a:rPr lang="cs-CZ" sz="1200" u="sng" dirty="0" smtClean="0"/>
              <a:t>ýplatní páska</a:t>
            </a:r>
            <a:endParaRPr lang="cs-CZ" sz="1200" u="sng" dirty="0"/>
          </a:p>
        </p:txBody>
      </p:sp>
      <p:sp>
        <p:nvSpPr>
          <p:cNvPr id="16" name="Rectangle 15"/>
          <p:cNvSpPr/>
          <p:nvPr/>
        </p:nvSpPr>
        <p:spPr>
          <a:xfrm>
            <a:off x="628650" y="6239840"/>
            <a:ext cx="7732926" cy="1692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Aft>
                <a:spcPts val="3600"/>
              </a:spcAft>
            </a:pPr>
            <a:r>
              <a:rPr lang="cs-CZ" sz="1100" i="1" dirty="0" smtClean="0"/>
              <a:t>*reforma počítá se zachováním všech současných slev ve stejné výši</a:t>
            </a:r>
            <a:endParaRPr lang="cs-CZ" sz="1100" i="1" dirty="0"/>
          </a:p>
        </p:txBody>
      </p:sp>
    </p:spTree>
    <p:extLst>
      <p:ext uri="{BB962C8B-B14F-4D97-AF65-F5344CB8AC3E}">
        <p14:creationId xmlns:p14="http://schemas.microsoft.com/office/powerpoint/2010/main" val="185321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9893834"/>
              </p:ext>
            </p:extLst>
          </p:nvPr>
        </p:nvGraphicFramePr>
        <p:xfrm>
          <a:off x="622571" y="1819037"/>
          <a:ext cx="8078368" cy="412994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89068"/>
                <a:gridCol w="2072978"/>
                <a:gridCol w="1958161"/>
                <a:gridCol w="1958161"/>
              </a:tblGrid>
              <a:tr h="1054871">
                <a:tc>
                  <a:txBody>
                    <a:bodyPr/>
                    <a:lstStyle/>
                    <a:p>
                      <a:pPr algn="l"/>
                      <a:endParaRPr lang="cs-CZ" sz="14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sz="40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sz="40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cs-CZ" sz="40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808027">
                <a:tc>
                  <a:txBody>
                    <a:bodyPr/>
                    <a:lstStyle/>
                    <a:p>
                      <a:pPr algn="l"/>
                      <a:r>
                        <a:rPr lang="cs-CZ" sz="1400" b="0" dirty="0" smtClean="0">
                          <a:solidFill>
                            <a:schemeClr val="tx1"/>
                          </a:solidFill>
                        </a:rPr>
                        <a:t>Nižší daně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4000" b="0" dirty="0" smtClean="0">
                          <a:solidFill>
                            <a:schemeClr val="accent2"/>
                          </a:solidFill>
                        </a:rPr>
                        <a:t>✓</a:t>
                      </a:r>
                      <a:endParaRPr lang="cs-CZ" sz="4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4000" b="1" dirty="0" smtClean="0">
                          <a:solidFill>
                            <a:srgbClr val="FF0000"/>
                          </a:solidFill>
                          <a:sym typeface="Symbol"/>
                        </a:rPr>
                        <a:t></a:t>
                      </a:r>
                      <a:endParaRPr lang="cs-CZ" sz="4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4000" b="0" dirty="0" smtClean="0">
                          <a:solidFill>
                            <a:schemeClr val="accent2"/>
                          </a:solidFill>
                        </a:rPr>
                        <a:t>✓</a:t>
                      </a:r>
                      <a:endParaRPr lang="cs-CZ" sz="4000" b="0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755681">
                <a:tc>
                  <a:txBody>
                    <a:bodyPr/>
                    <a:lstStyle/>
                    <a:p>
                      <a:pPr algn="l"/>
                      <a:r>
                        <a:rPr lang="cs-CZ" sz="1400" b="0" dirty="0" smtClean="0">
                          <a:solidFill>
                            <a:schemeClr val="tx1"/>
                          </a:solidFill>
                        </a:rPr>
                        <a:t>Odstranění degrese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4000" b="1" dirty="0" smtClean="0">
                          <a:solidFill>
                            <a:srgbClr val="FF0000"/>
                          </a:solidFill>
                          <a:sym typeface="Symbol"/>
                        </a:rPr>
                        <a:t></a:t>
                      </a:r>
                      <a:endParaRPr lang="cs-CZ" sz="4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4000" b="0" dirty="0" smtClean="0">
                          <a:solidFill>
                            <a:schemeClr val="accent2"/>
                          </a:solidFill>
                        </a:rPr>
                        <a:t>✓</a:t>
                      </a:r>
                      <a:endParaRPr lang="cs-CZ" sz="4000" b="0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4000" b="0" dirty="0" smtClean="0">
                          <a:solidFill>
                            <a:schemeClr val="accent2"/>
                          </a:solidFill>
                        </a:rPr>
                        <a:t>✓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755681">
                <a:tc>
                  <a:txBody>
                    <a:bodyPr/>
                    <a:lstStyle/>
                    <a:p>
                      <a:pPr marL="0" marR="0" indent="0" algn="l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1400" b="0" dirty="0" smtClean="0">
                          <a:solidFill>
                            <a:schemeClr val="tx1"/>
                          </a:solidFill>
                        </a:rPr>
                        <a:t>Zjednodušení</a:t>
                      </a:r>
                      <a:r>
                        <a:rPr lang="cs-CZ" sz="1800" b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cs-CZ" sz="1400" b="0" dirty="0" smtClean="0">
                          <a:solidFill>
                            <a:schemeClr val="tx1"/>
                          </a:solidFill>
                        </a:rPr>
                        <a:t>systému</a:t>
                      </a:r>
                      <a:endParaRPr lang="cs-CZ" sz="1800" b="0" dirty="0" smtClean="0">
                        <a:solidFill>
                          <a:schemeClr val="tx1"/>
                        </a:solidFill>
                      </a:endParaRP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4000" b="1" dirty="0" smtClean="0">
                          <a:solidFill>
                            <a:srgbClr val="FF0000"/>
                          </a:solidFill>
                          <a:sym typeface="Symbol"/>
                        </a:rPr>
                        <a:t></a:t>
                      </a:r>
                      <a:endParaRPr lang="cs-CZ" sz="4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4000" b="1" dirty="0" smtClean="0">
                          <a:solidFill>
                            <a:srgbClr val="FF0000"/>
                          </a:solidFill>
                          <a:sym typeface="Symbol"/>
                        </a:rPr>
                        <a:t></a:t>
                      </a:r>
                      <a:endParaRPr lang="cs-CZ" sz="4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4000" b="0" dirty="0" smtClean="0">
                          <a:solidFill>
                            <a:schemeClr val="accent2"/>
                          </a:solidFill>
                        </a:rPr>
                        <a:t>✓</a:t>
                      </a:r>
                      <a:endParaRPr lang="cs-CZ" sz="4000" b="0" dirty="0">
                        <a:solidFill>
                          <a:schemeClr val="accent2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755681">
                <a:tc>
                  <a:txBody>
                    <a:bodyPr/>
                    <a:lstStyle/>
                    <a:p>
                      <a:pPr algn="l"/>
                      <a:r>
                        <a:rPr lang="cs-CZ" sz="1400" b="0" dirty="0" smtClean="0">
                          <a:solidFill>
                            <a:schemeClr val="tx1"/>
                          </a:solidFill>
                        </a:rPr>
                        <a:t>Systémo</a:t>
                      </a:r>
                      <a:r>
                        <a:rPr lang="cs-CZ" sz="1400" b="0" baseline="0" dirty="0" smtClean="0">
                          <a:solidFill>
                            <a:schemeClr val="tx1"/>
                          </a:solidFill>
                        </a:rPr>
                        <a:t>vé řešení </a:t>
                      </a:r>
                      <a:r>
                        <a:rPr lang="cs-CZ" sz="1400" b="0" dirty="0" smtClean="0">
                          <a:solidFill>
                            <a:schemeClr val="tx1"/>
                          </a:solidFill>
                        </a:rPr>
                        <a:t>do budoucna</a:t>
                      </a:r>
                    </a:p>
                  </a:txBody>
                  <a:tcPr marL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4000" b="1" dirty="0" smtClean="0">
                          <a:solidFill>
                            <a:srgbClr val="FF0000"/>
                          </a:solidFill>
                          <a:sym typeface="Symbol"/>
                        </a:rPr>
                        <a:t></a:t>
                      </a:r>
                      <a:endParaRPr lang="cs-CZ" sz="4000" b="1" dirty="0" smtClean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4000" b="1" dirty="0" smtClean="0">
                          <a:solidFill>
                            <a:srgbClr val="FF0000"/>
                          </a:solidFill>
                          <a:sym typeface="Symbol"/>
                        </a:rPr>
                        <a:t></a:t>
                      </a:r>
                      <a:endParaRPr lang="cs-CZ" sz="40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338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cs-CZ" sz="4000" b="0" dirty="0" smtClean="0">
                          <a:solidFill>
                            <a:schemeClr val="accent2"/>
                          </a:solidFill>
                        </a:rPr>
                        <a:t>✓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2570" y="323268"/>
            <a:ext cx="8380028" cy="934884"/>
          </a:xfrm>
          <a:ln>
            <a:noFill/>
          </a:ln>
        </p:spPr>
        <p:txBody>
          <a:bodyPr/>
          <a:lstStyle/>
          <a:p>
            <a:r>
              <a:rPr lang="cs-CZ" dirty="0" smtClean="0"/>
              <a:t>Jedině pirátská reforma nabízí komplexní řešení všech hlavních problémů současného systému</a:t>
            </a:r>
            <a:endParaRPr lang="cs-C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pic>
        <p:nvPicPr>
          <p:cNvPr id="6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006" y="2062103"/>
            <a:ext cx="792717" cy="792717"/>
          </a:xfrm>
          <a:prstGeom prst="rect">
            <a:avLst/>
          </a:prstGeom>
        </p:spPr>
      </p:pic>
      <p:pic>
        <p:nvPicPr>
          <p:cNvPr id="7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5452" y="2209302"/>
            <a:ext cx="498317" cy="498317"/>
          </a:xfrm>
          <a:prstGeom prst="rect">
            <a:avLst/>
          </a:prstGeom>
        </p:spPr>
      </p:pic>
      <p:pic>
        <p:nvPicPr>
          <p:cNvPr id="8" name="Picture 1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202" y="2278744"/>
            <a:ext cx="821568" cy="359436"/>
          </a:xfrm>
          <a:prstGeom prst="rect">
            <a:avLst/>
          </a:prstGeom>
        </p:spPr>
      </p:pic>
      <p:cxnSp>
        <p:nvCxnSpPr>
          <p:cNvPr id="22" name="Straight Connector 21"/>
          <p:cNvCxnSpPr/>
          <p:nvPr/>
        </p:nvCxnSpPr>
        <p:spPr>
          <a:xfrm>
            <a:off x="3311454" y="1819039"/>
            <a:ext cx="4760536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84516" y="1726705"/>
            <a:ext cx="1859016" cy="184666"/>
          </a:xfrm>
          <a:prstGeom prst="rect">
            <a:avLst/>
          </a:prstGeom>
          <a:solidFill>
            <a:schemeClr val="bg1"/>
          </a:solidFill>
        </p:spPr>
        <p:txBody>
          <a:bodyPr wrap="none" lIns="72000" tIns="0" rIns="72000" bIns="0" rtlCol="0">
            <a:spAutoFit/>
          </a:bodyPr>
          <a:lstStyle/>
          <a:p>
            <a:pPr algn="ctr"/>
            <a:r>
              <a:rPr lang="cs-CZ" sz="1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Přináší řešení problémů?</a:t>
            </a:r>
            <a:endParaRPr lang="cs-CZ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8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8216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Výroky autorů reformy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1" y="1800665"/>
            <a:ext cx="7886700" cy="4340443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0"/>
              </a:spcAft>
              <a:buClrTx/>
              <a:buSzTx/>
              <a:buFontTx/>
              <a:buNone/>
              <a:tabLst/>
              <a:defRPr/>
            </a:pPr>
            <a:r>
              <a:rPr lang="cs-CZ" sz="1600" i="1" dirty="0" smtClean="0"/>
              <a:t>„Naše reforma zaručí, že si daně bude umět spočítat skutečně každý.“</a:t>
            </a:r>
            <a:r>
              <a:rPr lang="cs-CZ" sz="1600" dirty="0" smtClean="0"/>
              <a:t>  (</a:t>
            </a:r>
            <a:r>
              <a:rPr lang="cs-CZ" sz="1600" b="1" dirty="0" smtClean="0"/>
              <a:t>Jakub Michálek</a:t>
            </a:r>
            <a:r>
              <a:rPr lang="cs-CZ" sz="1600" dirty="0" smtClean="0"/>
              <a:t>)</a:t>
            </a:r>
            <a:endParaRPr lang="cs-CZ" sz="1600" dirty="0"/>
          </a:p>
          <a:p>
            <a:pPr marL="0" indent="0" defTabSz="914400">
              <a:spcBef>
                <a:spcPts val="0"/>
              </a:spcBef>
              <a:spcAft>
                <a:spcPts val="3000"/>
              </a:spcAft>
              <a:buNone/>
              <a:defRPr/>
            </a:pPr>
            <a:r>
              <a:rPr lang="cs-CZ" sz="1600" i="1" dirty="0" smtClean="0"/>
              <a:t>„V dnešním daňovém systému je mnoho složitostí, které jsou pro daňového poplatníka nepřehledné. Navrhujeme zásadní zjednodušení, které celý systém zprůhlední, jak pro zaměstnance, tak pro firmy.“ </a:t>
            </a:r>
            <a:r>
              <a:rPr lang="cs-CZ" sz="1600" dirty="0" smtClean="0"/>
              <a:t>(</a:t>
            </a:r>
            <a:r>
              <a:rPr lang="cs-CZ" sz="1600" b="1" dirty="0" smtClean="0"/>
              <a:t>Jakub Michálek</a:t>
            </a:r>
            <a:r>
              <a:rPr lang="cs-CZ" sz="1600" dirty="0" smtClean="0"/>
              <a:t>)</a:t>
            </a:r>
          </a:p>
          <a:p>
            <a:pPr marL="0" indent="0" defTabSz="914400">
              <a:spcBef>
                <a:spcPts val="0"/>
              </a:spcBef>
              <a:spcAft>
                <a:spcPts val="3000"/>
              </a:spcAft>
              <a:buNone/>
              <a:defRPr/>
            </a:pPr>
            <a:r>
              <a:rPr lang="cs-CZ" sz="1600" i="1" dirty="0" smtClean="0"/>
              <a:t>„Hrubá mzda je dnes fiktivní částkou náhodně umístěnou kdesi mezi náklady práce a čistou mzdou.“ </a:t>
            </a:r>
            <a:r>
              <a:rPr lang="cs-CZ" sz="1600" dirty="0" smtClean="0"/>
              <a:t>(</a:t>
            </a:r>
            <a:r>
              <a:rPr lang="cs-CZ" sz="1600" b="1" dirty="0" smtClean="0"/>
              <a:t>Štěpán Štrébl</a:t>
            </a:r>
            <a:r>
              <a:rPr lang="cs-CZ" sz="1600" dirty="0" smtClean="0"/>
              <a:t>)</a:t>
            </a:r>
          </a:p>
          <a:p>
            <a:pPr marL="0" indent="0" defTabSz="914400">
              <a:spcBef>
                <a:spcPts val="0"/>
              </a:spcBef>
              <a:spcAft>
                <a:spcPts val="3000"/>
              </a:spcAft>
              <a:buNone/>
              <a:defRPr/>
            </a:pPr>
            <a:r>
              <a:rPr lang="cs-CZ" sz="1600" i="1" dirty="0" smtClean="0"/>
              <a:t>„Rušíme optické rozdělení odvodů na stranu zaměstnavatele a zaměstnance, jehož jediným smyslem je skrýt skutečné zdanění.“ </a:t>
            </a:r>
            <a:r>
              <a:rPr lang="cs-CZ" sz="1600" dirty="0"/>
              <a:t>(</a:t>
            </a:r>
            <a:r>
              <a:rPr lang="cs-CZ" sz="1600" b="1" dirty="0"/>
              <a:t>Jakub </a:t>
            </a:r>
            <a:r>
              <a:rPr lang="cs-CZ" sz="1600" b="1" dirty="0" smtClean="0"/>
              <a:t>Michálek</a:t>
            </a:r>
            <a:r>
              <a:rPr lang="cs-CZ" sz="1600" dirty="0" smtClean="0"/>
              <a:t>)</a:t>
            </a:r>
          </a:p>
          <a:p>
            <a:pPr marL="0" indent="0" defTabSz="914400">
              <a:spcBef>
                <a:spcPts val="0"/>
              </a:spcBef>
              <a:spcAft>
                <a:spcPts val="3000"/>
              </a:spcAft>
              <a:buNone/>
              <a:defRPr/>
            </a:pPr>
            <a:r>
              <a:rPr lang="cs-CZ" sz="1600" i="1" dirty="0" smtClean="0"/>
              <a:t>„Jedna hrubá mzda, jedna sazba, jedno inkasní místo. Jak prosté.“ </a:t>
            </a:r>
            <a:r>
              <a:rPr lang="cs-CZ" sz="1600" dirty="0"/>
              <a:t>(</a:t>
            </a:r>
            <a:r>
              <a:rPr lang="cs-CZ" sz="1600" b="1" dirty="0"/>
              <a:t>Štěpán Štrébl</a:t>
            </a:r>
            <a:r>
              <a:rPr lang="cs-CZ" sz="1600" dirty="0"/>
              <a:t>)</a:t>
            </a:r>
          </a:p>
          <a:p>
            <a:pPr marL="0" indent="0" defTabSz="914400">
              <a:spcBef>
                <a:spcPts val="0"/>
              </a:spcBef>
              <a:spcAft>
                <a:spcPts val="3000"/>
              </a:spcAft>
              <a:buNone/>
              <a:defRPr/>
            </a:pPr>
            <a:endParaRPr lang="cs-CZ" sz="1600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cs-CZ" smtClean="0"/>
              <a:t>Daně, které každý pochopí</a:t>
            </a:r>
            <a:endParaRPr lang="cs-C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00BF-2326-DB4F-8F72-13BDA6DF694D}" type="slidenum">
              <a:rPr lang="cs-CZ" smtClean="0"/>
              <a:pPr/>
              <a:t>9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76457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3045&quot;&gt;&lt;version val=&quot;25097&quot;/&gt;&lt;CPresentation id=&quot;1&quot;&gt;&lt;m_precDefaultNumber&gt;&lt;m_bNumberIsYear val=&quot;1&quot;/&gt;&lt;m_chMinusSymbol&gt;-&lt;/m_chMinusSymbol&gt;&lt;m_chDecimalSymbol17909&gt;,&lt;/m_chDecimalSymbol17909&gt;&lt;m_nGroupingDigits17909 val=&quot;3&quot;/&gt;&lt;m_chGroupingSymbol17909&gt;.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,&lt;/m_chDecimalSymbol17909&gt;&lt;m_nGroupingDigits17909 val=&quot;3&quot;/&gt;&lt;m_chGroupingSymbol17909&gt; 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#m/%#d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7&quot;&gt;&lt;elem m_fUsage=&quot;1.00000000000000000000E+00&quot;&gt;&lt;m_msothmcolidx val=&quot;0&quot;/&gt;&lt;m_rgb r=&quot;FF&quot; g=&quot;CB&quot; b=&quot;40&quot;/&gt;&lt;m_nBrightness val=&quot;0&quot;/&gt;&lt;/elem&gt;&lt;elem m_fUsage=&quot;9.00000000000000022204E-01&quot;&gt;&lt;m_msothmcolidx val=&quot;0&quot;/&gt;&lt;m_rgb r=&quot;83&quot; g=&quot;0C&quot; b=&quot;D1&quot;/&gt;&lt;m_nBrightness val=&quot;0&quot;/&gt;&lt;/elem&gt;&lt;elem m_fUsage=&quot;8.10000000000000053291E-01&quot;&gt;&lt;m_msothmcolidx val=&quot;0&quot;/&gt;&lt;m_rgb r=&quot;03&quot; g=&quot;4A&quot; b=&quot;92&quot;/&gt;&lt;m_nBrightness val=&quot;0&quot;/&gt;&lt;/elem&gt;&lt;elem m_fUsage=&quot;7.29000000000000092371E-01&quot;&gt;&lt;m_msothmcolidx val=&quot;0&quot;/&gt;&lt;m_rgb r=&quot;43&quot; g=&quot;9E&quot; b=&quot;FA&quot;/&gt;&lt;m_nBrightness val=&quot;0&quot;/&gt;&lt;/elem&gt;&lt;elem m_fUsage=&quot;6.56100000000000127542E-01&quot;&gt;&lt;m_msothmcolidx val=&quot;0&quot;/&gt;&lt;m_rgb r=&quot;FF&quot; g=&quot;C0&quot; b=&quot;00&quot;/&gt;&lt;m_nBrightness val=&quot;0&quot;/&gt;&lt;/elem&gt;&lt;elem m_fUsage=&quot;5.90490000000000181402E-01&quot;&gt;&lt;m_msothmcolidx val=&quot;0&quot;/&gt;&lt;m_rgb r=&quot;8F&quot; g=&quot;02&quot; b=&quot;DB&quot;/&gt;&lt;m_nBrightness val=&quot;0&quot;/&gt;&lt;/elem&gt;&lt;elem m_fUsage=&quot;5.31441000000000163261E-01&quot;&gt;&lt;m_msothmcolidx val=&quot;0&quot;/&gt;&lt;m_rgb r=&quot;B7&quot; g=&quot;17&quot; b=&quot;00&quot;/&gt;&lt;m_nBrightness val=&quot;0&quot;/&gt;&lt;/elem&gt;&lt;/m_vecMRU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Custom 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DE1900"/>
      </a:accent1>
      <a:accent2>
        <a:srgbClr val="008E00"/>
      </a:accent2>
      <a:accent3>
        <a:srgbClr val="A5A5A5"/>
      </a:accent3>
      <a:accent4>
        <a:srgbClr val="FF9501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9739</TotalTime>
  <Words>788</Words>
  <Application>Microsoft Macintosh PowerPoint</Application>
  <PresentationFormat>On-screen Show (4:3)</PresentationFormat>
  <Paragraphs>221</Paragraphs>
  <Slides>10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Mangal</vt:lpstr>
      <vt:lpstr>Symbol</vt:lpstr>
      <vt:lpstr>Arial</vt:lpstr>
      <vt:lpstr>Office Theme</vt:lpstr>
      <vt:lpstr>think-cell Slide</vt:lpstr>
      <vt:lpstr>PowerPoint Presentation</vt:lpstr>
      <vt:lpstr>Navrhujeme největší zjednodušení daní od jejich vzniku a největší změnu systému od roku 2008</vt:lpstr>
      <vt:lpstr>Složitý systém netransparentních sazeb nahradí jedna, skutečně rovná daň 47 %</vt:lpstr>
      <vt:lpstr>Navrhujeme srozumitelný daňový systém a zrušení hrubé mzdy bez vypovídací hodnoty</vt:lpstr>
      <vt:lpstr>Kroky nezbytné k výpočtu jak čisté mzdy, tak mzdových nákladů jsou složité a neintuitivní</vt:lpstr>
      <vt:lpstr>Zavedeme zdanění, které je transparentní a srozumitelné pro zaměstnance i zaměstnavatele</vt:lpstr>
      <vt:lpstr>Změnu na výplatní pásce pozná každý – jednoduchý výpočet a navýšení příjmu většině zaměstnanců</vt:lpstr>
      <vt:lpstr>Jedině pirátská reforma nabízí komplexní řešení všech hlavních problémů současného systému</vt:lpstr>
      <vt:lpstr>Výroky autorů reformy</vt:lpstr>
      <vt:lpstr>Autoři reformy</vt:lpstr>
    </vt:vector>
  </TitlesOfParts>
  <Manager/>
  <Company/>
  <LinksUpToDate>false</LinksUpToDate>
  <SharedDoc>false</SharedDoc>
  <HyperlinkBase/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Southwest</dc:title>
  <dc:subject/>
  <dc:creator>Stepan Strebl</dc:creator>
  <cp:keywords/>
  <dc:description/>
  <cp:lastModifiedBy>Marek Paris</cp:lastModifiedBy>
  <cp:revision>426</cp:revision>
  <cp:lastPrinted>2017-06-16T18:27:17Z</cp:lastPrinted>
  <dcterms:created xsi:type="dcterms:W3CDTF">2016-12-03T14:01:11Z</dcterms:created>
  <dcterms:modified xsi:type="dcterms:W3CDTF">2017-06-16T18:27:27Z</dcterms:modified>
  <cp:category/>
</cp:coreProperties>
</file>